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72" r:id="rId4"/>
    <p:sldId id="273" r:id="rId5"/>
    <p:sldId id="274" r:id="rId6"/>
    <p:sldId id="287" r:id="rId7"/>
    <p:sldId id="288" r:id="rId8"/>
    <p:sldId id="289" r:id="rId9"/>
    <p:sldId id="258" r:id="rId10"/>
    <p:sldId id="259" r:id="rId11"/>
    <p:sldId id="276" r:id="rId12"/>
    <p:sldId id="290" r:id="rId13"/>
    <p:sldId id="291" r:id="rId14"/>
    <p:sldId id="292" r:id="rId15"/>
    <p:sldId id="293" r:id="rId16"/>
    <p:sldId id="264" r:id="rId17"/>
    <p:sldId id="269" r:id="rId18"/>
    <p:sldId id="265" r:id="rId19"/>
    <p:sldId id="266" r:id="rId20"/>
    <p:sldId id="267" r:id="rId21"/>
    <p:sldId id="260" r:id="rId22"/>
    <p:sldId id="271" r:id="rId23"/>
    <p:sldId id="281" r:id="rId24"/>
    <p:sldId id="282" r:id="rId25"/>
    <p:sldId id="283" r:id="rId26"/>
    <p:sldId id="284" r:id="rId27"/>
    <p:sldId id="261" r:id="rId28"/>
    <p:sldId id="262" r:id="rId29"/>
    <p:sldId id="263" r:id="rId30"/>
    <p:sldId id="270" r:id="rId31"/>
    <p:sldId id="275" r:id="rId32"/>
    <p:sldId id="280" r:id="rId33"/>
    <p:sldId id="279" r:id="rId34"/>
    <p:sldId id="278" r:id="rId35"/>
    <p:sldId id="285" r:id="rId36"/>
    <p:sldId id="286" r:id="rId37"/>
    <p:sldId id="29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D7DCAA6-AC55-4113-A3B8-8DAF9FE019F5}">
          <p14:sldIdLst>
            <p14:sldId id="256"/>
            <p14:sldId id="257"/>
            <p14:sldId id="272"/>
            <p14:sldId id="273"/>
            <p14:sldId id="274"/>
            <p14:sldId id="287"/>
            <p14:sldId id="288"/>
            <p14:sldId id="289"/>
            <p14:sldId id="258"/>
            <p14:sldId id="259"/>
            <p14:sldId id="276"/>
            <p14:sldId id="290"/>
            <p14:sldId id="291"/>
            <p14:sldId id="292"/>
            <p14:sldId id="293"/>
            <p14:sldId id="264"/>
            <p14:sldId id="269"/>
            <p14:sldId id="265"/>
            <p14:sldId id="266"/>
            <p14:sldId id="267"/>
            <p14:sldId id="260"/>
            <p14:sldId id="271"/>
            <p14:sldId id="281"/>
            <p14:sldId id="282"/>
            <p14:sldId id="283"/>
            <p14:sldId id="284"/>
            <p14:sldId id="261"/>
            <p14:sldId id="262"/>
            <p14:sldId id="263"/>
            <p14:sldId id="270"/>
            <p14:sldId id="275"/>
            <p14:sldId id="280"/>
            <p14:sldId id="279"/>
            <p14:sldId id="278"/>
            <p14:sldId id="285"/>
            <p14:sldId id="286"/>
            <p14:sldId id="29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5290" autoAdjust="0"/>
  </p:normalViewPr>
  <p:slideViewPr>
    <p:cSldViewPr snapToGrid="0">
      <p:cViewPr varScale="1">
        <p:scale>
          <a:sx n="97" d="100"/>
          <a:sy n="97" d="100"/>
        </p:scale>
        <p:origin x="111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FC8C02-3B2C-4B42-BD81-78ECA19FD301}" type="datetimeFigureOut">
              <a:rPr lang="en-US" smtClean="0"/>
              <a:t>5/15/2023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7AB18A-E488-402F-8FB4-DAC9A2E65E58}" type="slidenum">
              <a:rPr lang="en-US" smtClean="0"/>
              <a:t>‹#›</a:t>
            </a:fld>
            <a:endParaRPr lang="en-US"/>
          </a:p>
        </p:txBody>
      </p:sp>
    </p:spTree>
    <p:extLst>
      <p:ext uri="{BB962C8B-B14F-4D97-AF65-F5344CB8AC3E}">
        <p14:creationId xmlns:p14="http://schemas.microsoft.com/office/powerpoint/2010/main" val="3838941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each region there are multiple forests. Within each forest there are multiple district offices that we could be supporting if there is a fire large enough</a:t>
            </a:r>
          </a:p>
        </p:txBody>
      </p:sp>
      <p:sp>
        <p:nvSpPr>
          <p:cNvPr id="4" name="Slide Number Placeholder 3"/>
          <p:cNvSpPr>
            <a:spLocks noGrp="1"/>
          </p:cNvSpPr>
          <p:nvPr>
            <p:ph type="sldNum" sz="quarter" idx="5"/>
          </p:nvPr>
        </p:nvSpPr>
        <p:spPr/>
        <p:txBody>
          <a:bodyPr/>
          <a:lstStyle/>
          <a:p>
            <a:fld id="{A47AB18A-E488-402F-8FB4-DAC9A2E65E58}" type="slidenum">
              <a:rPr lang="en-US" smtClean="0"/>
              <a:t>3</a:t>
            </a:fld>
            <a:endParaRPr lang="en-US"/>
          </a:p>
        </p:txBody>
      </p:sp>
    </p:spTree>
    <p:extLst>
      <p:ext uri="{BB962C8B-B14F-4D97-AF65-F5344CB8AC3E}">
        <p14:creationId xmlns:p14="http://schemas.microsoft.com/office/powerpoint/2010/main" val="1201956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issues with this shift ticket?  No lunch recorded.</a:t>
            </a:r>
          </a:p>
        </p:txBody>
      </p:sp>
      <p:sp>
        <p:nvSpPr>
          <p:cNvPr id="4" name="Slide Number Placeholder 3"/>
          <p:cNvSpPr>
            <a:spLocks noGrp="1"/>
          </p:cNvSpPr>
          <p:nvPr>
            <p:ph type="sldNum" sz="quarter" idx="5"/>
          </p:nvPr>
        </p:nvSpPr>
        <p:spPr/>
        <p:txBody>
          <a:bodyPr/>
          <a:lstStyle/>
          <a:p>
            <a:fld id="{A47AB18A-E488-402F-8FB4-DAC9A2E65E58}" type="slidenum">
              <a:rPr lang="en-US" smtClean="0"/>
              <a:t>29</a:t>
            </a:fld>
            <a:endParaRPr lang="en-US"/>
          </a:p>
        </p:txBody>
      </p:sp>
    </p:spTree>
    <p:extLst>
      <p:ext uri="{BB962C8B-B14F-4D97-AF65-F5344CB8AC3E}">
        <p14:creationId xmlns:p14="http://schemas.microsoft.com/office/powerpoint/2010/main" val="1177197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is no IMT assigned to an incident then you contact AIMS</a:t>
            </a:r>
          </a:p>
        </p:txBody>
      </p:sp>
      <p:sp>
        <p:nvSpPr>
          <p:cNvPr id="4" name="Slide Number Placeholder 3"/>
          <p:cNvSpPr>
            <a:spLocks noGrp="1"/>
          </p:cNvSpPr>
          <p:nvPr>
            <p:ph type="sldNum" sz="quarter" idx="5"/>
          </p:nvPr>
        </p:nvSpPr>
        <p:spPr/>
        <p:txBody>
          <a:bodyPr/>
          <a:lstStyle/>
          <a:p>
            <a:fld id="{A47AB18A-E488-402F-8FB4-DAC9A2E65E58}" type="slidenum">
              <a:rPr lang="en-US" smtClean="0"/>
              <a:t>30</a:t>
            </a:fld>
            <a:endParaRPr lang="en-US"/>
          </a:p>
        </p:txBody>
      </p:sp>
    </p:spTree>
    <p:extLst>
      <p:ext uri="{BB962C8B-B14F-4D97-AF65-F5344CB8AC3E}">
        <p14:creationId xmlns:p14="http://schemas.microsoft.com/office/powerpoint/2010/main" val="489141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Stress that contract crews are typically handled on the equipment side.  Federal crews are handled on the time side.</a:t>
            </a:r>
          </a:p>
        </p:txBody>
      </p:sp>
      <p:sp>
        <p:nvSpPr>
          <p:cNvPr id="4" name="Slide Number Placeholder 3"/>
          <p:cNvSpPr>
            <a:spLocks noGrp="1"/>
          </p:cNvSpPr>
          <p:nvPr>
            <p:ph type="sldNum" sz="quarter" idx="5"/>
          </p:nvPr>
        </p:nvSpPr>
        <p:spPr/>
        <p:txBody>
          <a:bodyPr/>
          <a:lstStyle/>
          <a:p>
            <a:fld id="{A47AB18A-E488-402F-8FB4-DAC9A2E65E58}" type="slidenum">
              <a:rPr lang="en-US" smtClean="0"/>
              <a:t>33</a:t>
            </a:fld>
            <a:endParaRPr lang="en-US"/>
          </a:p>
        </p:txBody>
      </p:sp>
    </p:spTree>
    <p:extLst>
      <p:ext uri="{BB962C8B-B14F-4D97-AF65-F5344CB8AC3E}">
        <p14:creationId xmlns:p14="http://schemas.microsoft.com/office/powerpoint/2010/main" val="3237769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7AB18A-E488-402F-8FB4-DAC9A2E65E58}" type="slidenum">
              <a:rPr lang="en-US" smtClean="0"/>
              <a:t>34</a:t>
            </a:fld>
            <a:endParaRPr lang="en-US"/>
          </a:p>
        </p:txBody>
      </p:sp>
    </p:spTree>
    <p:extLst>
      <p:ext uri="{BB962C8B-B14F-4D97-AF65-F5344CB8AC3E}">
        <p14:creationId xmlns:p14="http://schemas.microsoft.com/office/powerpoint/2010/main" val="4271533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Handy reference to help with calculating transport pay </a:t>
            </a:r>
          </a:p>
        </p:txBody>
      </p:sp>
      <p:sp>
        <p:nvSpPr>
          <p:cNvPr id="4" name="Slide Number Placeholder 3"/>
          <p:cNvSpPr>
            <a:spLocks noGrp="1"/>
          </p:cNvSpPr>
          <p:nvPr>
            <p:ph type="sldNum" sz="quarter" idx="5"/>
          </p:nvPr>
        </p:nvSpPr>
        <p:spPr/>
        <p:txBody>
          <a:bodyPr/>
          <a:lstStyle/>
          <a:p>
            <a:fld id="{A47AB18A-E488-402F-8FB4-DAC9A2E65E58}" type="slidenum">
              <a:rPr lang="en-US" smtClean="0"/>
              <a:t>35</a:t>
            </a:fld>
            <a:endParaRPr lang="en-US"/>
          </a:p>
        </p:txBody>
      </p:sp>
    </p:spTree>
    <p:extLst>
      <p:ext uri="{BB962C8B-B14F-4D97-AF65-F5344CB8AC3E}">
        <p14:creationId xmlns:p14="http://schemas.microsoft.com/office/powerpoint/2010/main" val="3412885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links to VIPR information.    We will provide the file.</a:t>
            </a:r>
          </a:p>
        </p:txBody>
      </p:sp>
      <p:sp>
        <p:nvSpPr>
          <p:cNvPr id="4" name="Slide Number Placeholder 3"/>
          <p:cNvSpPr>
            <a:spLocks noGrp="1"/>
          </p:cNvSpPr>
          <p:nvPr>
            <p:ph type="sldNum" sz="quarter" idx="5"/>
          </p:nvPr>
        </p:nvSpPr>
        <p:spPr/>
        <p:txBody>
          <a:bodyPr/>
          <a:lstStyle/>
          <a:p>
            <a:fld id="{A47AB18A-E488-402F-8FB4-DAC9A2E65E58}" type="slidenum">
              <a:rPr lang="en-US" smtClean="0"/>
              <a:t>36</a:t>
            </a:fld>
            <a:endParaRPr lang="en-US"/>
          </a:p>
        </p:txBody>
      </p:sp>
    </p:spTree>
    <p:extLst>
      <p:ext uri="{BB962C8B-B14F-4D97-AF65-F5344CB8AC3E}">
        <p14:creationId xmlns:p14="http://schemas.microsoft.com/office/powerpoint/2010/main" val="1218857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links to VIPR information.    We will provide the file.</a:t>
            </a:r>
          </a:p>
        </p:txBody>
      </p:sp>
      <p:sp>
        <p:nvSpPr>
          <p:cNvPr id="4" name="Slide Number Placeholder 3"/>
          <p:cNvSpPr>
            <a:spLocks noGrp="1"/>
          </p:cNvSpPr>
          <p:nvPr>
            <p:ph type="sldNum" sz="quarter" idx="5"/>
          </p:nvPr>
        </p:nvSpPr>
        <p:spPr/>
        <p:txBody>
          <a:bodyPr/>
          <a:lstStyle/>
          <a:p>
            <a:fld id="{A47AB18A-E488-402F-8FB4-DAC9A2E65E58}" type="slidenum">
              <a:rPr lang="en-US" smtClean="0"/>
              <a:t>37</a:t>
            </a:fld>
            <a:endParaRPr lang="en-US"/>
          </a:p>
        </p:txBody>
      </p:sp>
    </p:spTree>
    <p:extLst>
      <p:ext uri="{BB962C8B-B14F-4D97-AF65-F5344CB8AC3E}">
        <p14:creationId xmlns:p14="http://schemas.microsoft.com/office/powerpoint/2010/main" val="2941267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Arial"/>
                <a:ea typeface="+mn-ea"/>
                <a:cs typeface="Arial"/>
              </a:rPr>
              <a:t>For the 5-year duration we </a:t>
            </a:r>
            <a:r>
              <a:rPr lang="en-US" sz="1200" spc="-5" dirty="0">
                <a:solidFill>
                  <a:prstClr val="black"/>
                </a:solidFill>
                <a:latin typeface="Arial"/>
                <a:ea typeface="+mn-ea"/>
                <a:cs typeface="Arial"/>
              </a:rPr>
              <a:t>agree on </a:t>
            </a:r>
            <a:r>
              <a:rPr lang="en-US" sz="1200" dirty="0">
                <a:solidFill>
                  <a:prstClr val="black"/>
                </a:solidFill>
                <a:latin typeface="Arial"/>
                <a:ea typeface="+mn-ea"/>
                <a:cs typeface="Arial"/>
              </a:rPr>
              <a:t>the rates, </a:t>
            </a:r>
            <a:r>
              <a:rPr lang="en-US" sz="1200" spc="-5" dirty="0">
                <a:solidFill>
                  <a:prstClr val="black"/>
                </a:solidFill>
                <a:latin typeface="Arial"/>
                <a:ea typeface="+mn-ea"/>
                <a:cs typeface="Arial"/>
              </a:rPr>
              <a:t>location </a:t>
            </a:r>
            <a:r>
              <a:rPr lang="en-US" sz="1200" dirty="0">
                <a:solidFill>
                  <a:prstClr val="black"/>
                </a:solidFill>
                <a:latin typeface="Arial"/>
                <a:ea typeface="+mn-ea"/>
                <a:cs typeface="Arial"/>
              </a:rPr>
              <a:t>of</a:t>
            </a:r>
            <a:r>
              <a:rPr lang="en-US" sz="1200" spc="-20" dirty="0">
                <a:solidFill>
                  <a:prstClr val="black"/>
                </a:solidFill>
                <a:latin typeface="Arial"/>
                <a:ea typeface="+mn-ea"/>
                <a:cs typeface="Arial"/>
              </a:rPr>
              <a:t> </a:t>
            </a:r>
            <a:r>
              <a:rPr lang="en-US" sz="1200" dirty="0">
                <a:solidFill>
                  <a:prstClr val="black"/>
                </a:solidFill>
                <a:latin typeface="Arial"/>
                <a:ea typeface="+mn-ea"/>
                <a:cs typeface="Arial"/>
              </a:rPr>
              <a:t>the  resources, </a:t>
            </a:r>
            <a:r>
              <a:rPr lang="en-US" sz="1200" spc="-5" dirty="0">
                <a:solidFill>
                  <a:prstClr val="black"/>
                </a:solidFill>
                <a:latin typeface="Arial"/>
                <a:ea typeface="+mn-ea"/>
                <a:cs typeface="Arial"/>
              </a:rPr>
              <a:t>and ensure </a:t>
            </a:r>
            <a:r>
              <a:rPr lang="en-US" sz="1200" dirty="0">
                <a:solidFill>
                  <a:prstClr val="black"/>
                </a:solidFill>
                <a:latin typeface="Arial"/>
                <a:ea typeface="+mn-ea"/>
                <a:cs typeface="Arial"/>
              </a:rPr>
              <a:t>the vendor’s resources meet the Government’s requirements. </a:t>
            </a:r>
            <a:r>
              <a:rPr lang="en-US" sz="1200" spc="-5" dirty="0">
                <a:solidFill>
                  <a:prstClr val="black"/>
                </a:solidFill>
                <a:latin typeface="Arial"/>
                <a:ea typeface="+mn-ea"/>
                <a:cs typeface="Arial"/>
              </a:rPr>
              <a:t>Each year </a:t>
            </a:r>
            <a:r>
              <a:rPr lang="en-US" sz="1200" dirty="0">
                <a:solidFill>
                  <a:prstClr val="black"/>
                </a:solidFill>
                <a:latin typeface="Arial"/>
                <a:ea typeface="+mn-ea"/>
                <a:cs typeface="Arial"/>
              </a:rPr>
              <a:t>the </a:t>
            </a:r>
            <a:r>
              <a:rPr lang="en-US" sz="1200" spc="-5" dirty="0">
                <a:solidFill>
                  <a:prstClr val="black"/>
                </a:solidFill>
                <a:latin typeface="Arial"/>
                <a:ea typeface="+mn-ea"/>
                <a:cs typeface="Arial"/>
              </a:rPr>
              <a:t>vendor is </a:t>
            </a:r>
            <a:r>
              <a:rPr lang="en-US" sz="1200" dirty="0">
                <a:solidFill>
                  <a:prstClr val="black"/>
                </a:solidFill>
                <a:latin typeface="Arial"/>
                <a:ea typeface="+mn-ea"/>
                <a:cs typeface="Arial"/>
              </a:rPr>
              <a:t>offered the  </a:t>
            </a:r>
            <a:r>
              <a:rPr lang="en-US" sz="1200" spc="-5" dirty="0">
                <a:solidFill>
                  <a:prstClr val="black"/>
                </a:solidFill>
                <a:latin typeface="Arial"/>
                <a:ea typeface="+mn-ea"/>
                <a:cs typeface="Arial"/>
              </a:rPr>
              <a:t>opportunity </a:t>
            </a:r>
            <a:r>
              <a:rPr lang="en-US" sz="1200" dirty="0">
                <a:solidFill>
                  <a:prstClr val="black"/>
                </a:solidFill>
                <a:latin typeface="Arial"/>
                <a:ea typeface="+mn-ea"/>
                <a:cs typeface="Arial"/>
              </a:rPr>
              <a:t>to </a:t>
            </a:r>
            <a:r>
              <a:rPr lang="en-US" sz="1200" spc="-5" dirty="0">
                <a:solidFill>
                  <a:prstClr val="black"/>
                </a:solidFill>
                <a:latin typeface="Arial"/>
                <a:ea typeface="+mn-ea"/>
                <a:cs typeface="Arial"/>
              </a:rPr>
              <a:t>change dispatch </a:t>
            </a:r>
            <a:r>
              <a:rPr lang="en-US" sz="1200" dirty="0">
                <a:solidFill>
                  <a:prstClr val="black"/>
                </a:solidFill>
                <a:latin typeface="Arial"/>
                <a:ea typeface="+mn-ea"/>
                <a:cs typeface="Arial"/>
              </a:rPr>
              <a:t>center, </a:t>
            </a:r>
            <a:r>
              <a:rPr lang="en-US" sz="1200" spc="-5" dirty="0">
                <a:solidFill>
                  <a:prstClr val="black"/>
                </a:solidFill>
                <a:latin typeface="Arial"/>
                <a:ea typeface="+mn-ea"/>
                <a:cs typeface="Arial"/>
              </a:rPr>
              <a:t>equipment </a:t>
            </a:r>
            <a:r>
              <a:rPr lang="en-US" sz="1200" dirty="0">
                <a:solidFill>
                  <a:prstClr val="black"/>
                </a:solidFill>
                <a:latin typeface="Arial"/>
                <a:ea typeface="+mn-ea"/>
                <a:cs typeface="Arial"/>
              </a:rPr>
              <a:t>attributes (like or greater/cannot change type), and</a:t>
            </a:r>
            <a:r>
              <a:rPr lang="en-US" sz="1200" spc="-10" dirty="0">
                <a:solidFill>
                  <a:prstClr val="black"/>
                </a:solidFill>
                <a:latin typeface="Arial"/>
                <a:ea typeface="+mn-ea"/>
                <a:cs typeface="Arial"/>
              </a:rPr>
              <a:t> </a:t>
            </a:r>
            <a:r>
              <a:rPr lang="en-US" sz="1200" dirty="0">
                <a:solidFill>
                  <a:prstClr val="black"/>
                </a:solidFill>
                <a:latin typeface="Arial"/>
                <a:ea typeface="+mn-ea"/>
                <a:cs typeface="Arial"/>
              </a:rPr>
              <a:t>rates.</a:t>
            </a:r>
          </a:p>
          <a:p>
            <a:endParaRPr lang="en-US" dirty="0"/>
          </a:p>
          <a:p>
            <a:r>
              <a:rPr lang="en-US" dirty="0"/>
              <a:t>Cooperators (state and local governments) have the option of using BPAs instead of their own agreements.</a:t>
            </a:r>
          </a:p>
        </p:txBody>
      </p:sp>
      <p:sp>
        <p:nvSpPr>
          <p:cNvPr id="4" name="Slide Number Placeholder 3"/>
          <p:cNvSpPr>
            <a:spLocks noGrp="1"/>
          </p:cNvSpPr>
          <p:nvPr>
            <p:ph type="sldNum" sz="quarter" idx="5"/>
          </p:nvPr>
        </p:nvSpPr>
        <p:spPr/>
        <p:txBody>
          <a:bodyPr/>
          <a:lstStyle/>
          <a:p>
            <a:fld id="{A47AB18A-E488-402F-8FB4-DAC9A2E65E58}" type="slidenum">
              <a:rPr lang="en-US" smtClean="0"/>
              <a:t>6</a:t>
            </a:fld>
            <a:endParaRPr lang="en-US"/>
          </a:p>
        </p:txBody>
      </p:sp>
    </p:spTree>
    <p:extLst>
      <p:ext uri="{BB962C8B-B14F-4D97-AF65-F5344CB8AC3E}">
        <p14:creationId xmlns:p14="http://schemas.microsoft.com/office/powerpoint/2010/main" val="2160088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Arial"/>
                <a:ea typeface="+mn-ea"/>
                <a:cs typeface="Arial"/>
              </a:rPr>
              <a:t>First point: Each </a:t>
            </a:r>
            <a:r>
              <a:rPr lang="en-US" sz="1200" spc="-5" dirty="0">
                <a:solidFill>
                  <a:prstClr val="black"/>
                </a:solidFill>
                <a:latin typeface="Arial"/>
                <a:ea typeface="+mn-ea"/>
                <a:cs typeface="Arial"/>
              </a:rPr>
              <a:t>dispatch center will have </a:t>
            </a:r>
            <a:r>
              <a:rPr lang="en-US" sz="1200" dirty="0">
                <a:solidFill>
                  <a:prstClr val="black"/>
                </a:solidFill>
                <a:latin typeface="Arial"/>
                <a:ea typeface="+mn-ea"/>
                <a:cs typeface="Arial"/>
              </a:rPr>
              <a:t>a </a:t>
            </a:r>
            <a:r>
              <a:rPr lang="en-US" sz="1200" spc="-5" dirty="0">
                <a:solidFill>
                  <a:prstClr val="black"/>
                </a:solidFill>
                <a:latin typeface="Arial"/>
                <a:ea typeface="+mn-ea"/>
                <a:cs typeface="Arial"/>
              </a:rPr>
              <a:t>ranked listing by resource called a Dispatch Priority Listing (DPL) produced by</a:t>
            </a:r>
            <a:r>
              <a:rPr lang="en-US" sz="1200" spc="15" dirty="0">
                <a:solidFill>
                  <a:prstClr val="black"/>
                </a:solidFill>
                <a:latin typeface="Arial"/>
                <a:ea typeface="+mn-ea"/>
                <a:cs typeface="Arial"/>
              </a:rPr>
              <a:t> </a:t>
            </a:r>
            <a:r>
              <a:rPr lang="en-US" sz="1200" spc="-5" dirty="0">
                <a:solidFill>
                  <a:prstClr val="black"/>
                </a:solidFill>
                <a:latin typeface="Arial"/>
                <a:ea typeface="+mn-ea"/>
                <a:cs typeface="Arial"/>
              </a:rPr>
              <a:t>VIPR.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5" dirty="0">
                <a:solidFill>
                  <a:prstClr val="black"/>
                </a:solidFill>
                <a:latin typeface="Arial"/>
                <a:ea typeface="+mn-ea"/>
                <a:cs typeface="Arial"/>
              </a:rPr>
              <a:t>Second point: Ranking, </a:t>
            </a:r>
            <a:r>
              <a:rPr lang="en-US" sz="1200" dirty="0">
                <a:solidFill>
                  <a:prstClr val="black"/>
                </a:solidFill>
                <a:latin typeface="Arial"/>
                <a:ea typeface="+mn-ea"/>
                <a:cs typeface="Arial"/>
              </a:rPr>
              <a:t>The Best </a:t>
            </a:r>
            <a:r>
              <a:rPr lang="en-US" sz="1200" spc="-5" dirty="0">
                <a:solidFill>
                  <a:prstClr val="black"/>
                </a:solidFill>
                <a:latin typeface="Arial"/>
                <a:ea typeface="+mn-ea"/>
                <a:cs typeface="Arial"/>
              </a:rPr>
              <a:t>Value </a:t>
            </a:r>
            <a:r>
              <a:rPr lang="en-US" sz="1200" dirty="0">
                <a:solidFill>
                  <a:prstClr val="black"/>
                </a:solidFill>
                <a:latin typeface="Arial"/>
                <a:ea typeface="+mn-ea"/>
                <a:cs typeface="Arial"/>
              </a:rPr>
              <a:t>to the Government </a:t>
            </a:r>
            <a:r>
              <a:rPr lang="en-US" sz="1200" spc="-5" dirty="0">
                <a:solidFill>
                  <a:prstClr val="black"/>
                </a:solidFill>
                <a:latin typeface="Arial"/>
                <a:ea typeface="+mn-ea"/>
                <a:cs typeface="Arial"/>
              </a:rPr>
              <a:t>will be ranked</a:t>
            </a:r>
            <a:r>
              <a:rPr lang="en-US" sz="1200" spc="10" dirty="0">
                <a:solidFill>
                  <a:prstClr val="black"/>
                </a:solidFill>
                <a:latin typeface="Arial"/>
                <a:ea typeface="+mn-ea"/>
                <a:cs typeface="Arial"/>
              </a:rPr>
              <a:t> </a:t>
            </a:r>
            <a:r>
              <a:rPr lang="en-US" sz="1200" spc="-5" dirty="0">
                <a:solidFill>
                  <a:prstClr val="black"/>
                </a:solidFill>
                <a:latin typeface="Arial"/>
                <a:ea typeface="+mn-ea"/>
                <a:cs typeface="Arial"/>
              </a:rPr>
              <a:t>higher.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5" dirty="0">
                <a:solidFill>
                  <a:prstClr val="black"/>
                </a:solidFill>
                <a:latin typeface="Arial"/>
                <a:ea typeface="+mn-ea"/>
                <a:cs typeface="Arial"/>
              </a:rPr>
              <a:t>Third point: If local DPL is exhausted, there is an OPTION to go to  neighboring dispatch centers.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Arial"/>
              <a:ea typeface="+mn-ea"/>
              <a:cs typeface="Arial"/>
            </a:endParaRPr>
          </a:p>
          <a:p>
            <a:endParaRPr lang="en-US" dirty="0"/>
          </a:p>
        </p:txBody>
      </p:sp>
      <p:sp>
        <p:nvSpPr>
          <p:cNvPr id="4" name="Slide Number Placeholder 3"/>
          <p:cNvSpPr>
            <a:spLocks noGrp="1"/>
          </p:cNvSpPr>
          <p:nvPr>
            <p:ph type="sldNum" sz="quarter" idx="5"/>
          </p:nvPr>
        </p:nvSpPr>
        <p:spPr/>
        <p:txBody>
          <a:bodyPr/>
          <a:lstStyle/>
          <a:p>
            <a:fld id="{A47AB18A-E488-402F-8FB4-DAC9A2E65E58}" type="slidenum">
              <a:rPr lang="en-US" smtClean="0"/>
              <a:t>7</a:t>
            </a:fld>
            <a:endParaRPr lang="en-US"/>
          </a:p>
        </p:txBody>
      </p:sp>
    </p:spTree>
    <p:extLst>
      <p:ext uri="{BB962C8B-B14F-4D97-AF65-F5344CB8AC3E}">
        <p14:creationId xmlns:p14="http://schemas.microsoft.com/office/powerpoint/2010/main" val="3554546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type of equipment is not necessarily available for every region. Helpful website: https://www.fs.usda.gov/business/incident/dispatchlookup.php?tab=tab_d</a:t>
            </a:r>
          </a:p>
          <a:p>
            <a:endParaRPr lang="en-US" dirty="0"/>
          </a:p>
        </p:txBody>
      </p:sp>
      <p:sp>
        <p:nvSpPr>
          <p:cNvPr id="4" name="Slide Number Placeholder 3"/>
          <p:cNvSpPr>
            <a:spLocks noGrp="1"/>
          </p:cNvSpPr>
          <p:nvPr>
            <p:ph type="sldNum" sz="quarter" idx="5"/>
          </p:nvPr>
        </p:nvSpPr>
        <p:spPr/>
        <p:txBody>
          <a:bodyPr/>
          <a:lstStyle/>
          <a:p>
            <a:fld id="{A47AB18A-E488-402F-8FB4-DAC9A2E65E58}" type="slidenum">
              <a:rPr lang="en-US" smtClean="0"/>
              <a:t>9</a:t>
            </a:fld>
            <a:endParaRPr lang="en-US"/>
          </a:p>
        </p:txBody>
      </p:sp>
    </p:spTree>
    <p:extLst>
      <p:ext uri="{BB962C8B-B14F-4D97-AF65-F5344CB8AC3E}">
        <p14:creationId xmlns:p14="http://schemas.microsoft.com/office/powerpoint/2010/main" val="648022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 link to go to VIPR lookup site and this is the site that will provided a copy of the entire contract. This would be needed if there are any question regarding the terms and conditions of the contract. For example, lodging, double shift, etc. A specific example would be grantee transports being retained; however, fail to include second operator name. </a:t>
            </a:r>
          </a:p>
        </p:txBody>
      </p:sp>
      <p:sp>
        <p:nvSpPr>
          <p:cNvPr id="4" name="Slide Number Placeholder 3"/>
          <p:cNvSpPr>
            <a:spLocks noGrp="1"/>
          </p:cNvSpPr>
          <p:nvPr>
            <p:ph type="sldNum" sz="quarter" idx="5"/>
          </p:nvPr>
        </p:nvSpPr>
        <p:spPr/>
        <p:txBody>
          <a:bodyPr/>
          <a:lstStyle/>
          <a:p>
            <a:fld id="{A47AB18A-E488-402F-8FB4-DAC9A2E65E58}" type="slidenum">
              <a:rPr lang="en-US" smtClean="0"/>
              <a:t>16</a:t>
            </a:fld>
            <a:endParaRPr lang="en-US"/>
          </a:p>
        </p:txBody>
      </p:sp>
    </p:spTree>
    <p:extLst>
      <p:ext uri="{BB962C8B-B14F-4D97-AF65-F5344CB8AC3E}">
        <p14:creationId xmlns:p14="http://schemas.microsoft.com/office/powerpoint/2010/main" val="3841243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site to go to the finance copy page.</a:t>
            </a:r>
          </a:p>
        </p:txBody>
      </p:sp>
      <p:sp>
        <p:nvSpPr>
          <p:cNvPr id="4" name="Slide Number Placeholder 3"/>
          <p:cNvSpPr>
            <a:spLocks noGrp="1"/>
          </p:cNvSpPr>
          <p:nvPr>
            <p:ph type="sldNum" sz="quarter" idx="5"/>
          </p:nvPr>
        </p:nvSpPr>
        <p:spPr/>
        <p:txBody>
          <a:bodyPr/>
          <a:lstStyle/>
          <a:p>
            <a:fld id="{A47AB18A-E488-402F-8FB4-DAC9A2E65E58}" type="slidenum">
              <a:rPr lang="en-US" smtClean="0"/>
              <a:t>17</a:t>
            </a:fld>
            <a:endParaRPr lang="en-US"/>
          </a:p>
        </p:txBody>
      </p:sp>
    </p:spTree>
    <p:extLst>
      <p:ext uri="{BB962C8B-B14F-4D97-AF65-F5344CB8AC3E}">
        <p14:creationId xmlns:p14="http://schemas.microsoft.com/office/powerpoint/2010/main" val="1838527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Government agent could be anyone with the authority to sign.  Does not have to be a CO.</a:t>
            </a:r>
          </a:p>
          <a:p>
            <a:endParaRPr lang="en-US" dirty="0"/>
          </a:p>
        </p:txBody>
      </p:sp>
      <p:sp>
        <p:nvSpPr>
          <p:cNvPr id="4" name="Slide Number Placeholder 3"/>
          <p:cNvSpPr>
            <a:spLocks noGrp="1"/>
          </p:cNvSpPr>
          <p:nvPr>
            <p:ph type="sldNum" sz="quarter" idx="5"/>
          </p:nvPr>
        </p:nvSpPr>
        <p:spPr/>
        <p:txBody>
          <a:bodyPr/>
          <a:lstStyle/>
          <a:p>
            <a:fld id="{A47AB18A-E488-402F-8FB4-DAC9A2E65E58}" type="slidenum">
              <a:rPr lang="en-US" smtClean="0"/>
              <a:t>24</a:t>
            </a:fld>
            <a:endParaRPr lang="en-US"/>
          </a:p>
        </p:txBody>
      </p:sp>
    </p:spTree>
    <p:extLst>
      <p:ext uri="{BB962C8B-B14F-4D97-AF65-F5344CB8AC3E}">
        <p14:creationId xmlns:p14="http://schemas.microsoft.com/office/powerpoint/2010/main" val="3744984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7AB18A-E488-402F-8FB4-DAC9A2E65E58}" type="slidenum">
              <a:rPr lang="en-US" smtClean="0"/>
              <a:t>27</a:t>
            </a:fld>
            <a:endParaRPr lang="en-US"/>
          </a:p>
        </p:txBody>
      </p:sp>
    </p:spTree>
    <p:extLst>
      <p:ext uri="{BB962C8B-B14F-4D97-AF65-F5344CB8AC3E}">
        <p14:creationId xmlns:p14="http://schemas.microsoft.com/office/powerpoint/2010/main" val="1712420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Ensure both operator names are listed in box 5 or remarks section of shift ticket</a:t>
            </a:r>
          </a:p>
        </p:txBody>
      </p:sp>
      <p:sp>
        <p:nvSpPr>
          <p:cNvPr id="4" name="Slide Number Placeholder 3"/>
          <p:cNvSpPr>
            <a:spLocks noGrp="1"/>
          </p:cNvSpPr>
          <p:nvPr>
            <p:ph type="sldNum" sz="quarter" idx="5"/>
          </p:nvPr>
        </p:nvSpPr>
        <p:spPr/>
        <p:txBody>
          <a:bodyPr/>
          <a:lstStyle/>
          <a:p>
            <a:fld id="{A47AB18A-E488-402F-8FB4-DAC9A2E65E58}" type="slidenum">
              <a:rPr lang="en-US" smtClean="0"/>
              <a:t>28</a:t>
            </a:fld>
            <a:endParaRPr lang="en-US"/>
          </a:p>
        </p:txBody>
      </p:sp>
    </p:spTree>
    <p:extLst>
      <p:ext uri="{BB962C8B-B14F-4D97-AF65-F5344CB8AC3E}">
        <p14:creationId xmlns:p14="http://schemas.microsoft.com/office/powerpoint/2010/main" val="465375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863D8-F133-E241-B336-62EB1106EE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527ECA-7220-A920-8CBC-C4BF11D856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E776F3-7200-75FD-E611-0E9DFA589ED4}"/>
              </a:ext>
            </a:extLst>
          </p:cNvPr>
          <p:cNvSpPr>
            <a:spLocks noGrp="1"/>
          </p:cNvSpPr>
          <p:nvPr>
            <p:ph type="dt" sz="half" idx="10"/>
          </p:nvPr>
        </p:nvSpPr>
        <p:spPr/>
        <p:txBody>
          <a:bodyPr/>
          <a:lstStyle/>
          <a:p>
            <a:fld id="{60DB45CD-A3E1-4DE5-88D3-FA25DAFB3E3C}" type="datetimeFigureOut">
              <a:rPr lang="en-US" smtClean="0"/>
              <a:t>5/15/2023</a:t>
            </a:fld>
            <a:endParaRPr lang="en-US"/>
          </a:p>
        </p:txBody>
      </p:sp>
      <p:sp>
        <p:nvSpPr>
          <p:cNvPr id="5" name="Footer Placeholder 4">
            <a:extLst>
              <a:ext uri="{FF2B5EF4-FFF2-40B4-BE49-F238E27FC236}">
                <a16:creationId xmlns:a16="http://schemas.microsoft.com/office/drawing/2014/main" id="{5FB4EA7D-843B-5561-B900-3D158BAD2F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D67E89-7FDB-285B-3F5E-70496464EC57}"/>
              </a:ext>
            </a:extLst>
          </p:cNvPr>
          <p:cNvSpPr>
            <a:spLocks noGrp="1"/>
          </p:cNvSpPr>
          <p:nvPr>
            <p:ph type="sldNum" sz="quarter" idx="12"/>
          </p:nvPr>
        </p:nvSpPr>
        <p:spPr/>
        <p:txBody>
          <a:bodyPr/>
          <a:lstStyle/>
          <a:p>
            <a:fld id="{BB28F631-01EA-4C17-AC70-756693978916}" type="slidenum">
              <a:rPr lang="en-US" smtClean="0"/>
              <a:t>‹#›</a:t>
            </a:fld>
            <a:endParaRPr lang="en-US"/>
          </a:p>
        </p:txBody>
      </p:sp>
    </p:spTree>
    <p:extLst>
      <p:ext uri="{BB962C8B-B14F-4D97-AF65-F5344CB8AC3E}">
        <p14:creationId xmlns:p14="http://schemas.microsoft.com/office/powerpoint/2010/main" val="1834026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5DA4D-B041-F0D9-E505-3F8E48EE8D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8A3617-89B2-C266-CBE3-F6A4606AC4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887345-F8E0-3DBE-B8DC-7A4C1AC4F8F9}"/>
              </a:ext>
            </a:extLst>
          </p:cNvPr>
          <p:cNvSpPr>
            <a:spLocks noGrp="1"/>
          </p:cNvSpPr>
          <p:nvPr>
            <p:ph type="dt" sz="half" idx="10"/>
          </p:nvPr>
        </p:nvSpPr>
        <p:spPr/>
        <p:txBody>
          <a:bodyPr/>
          <a:lstStyle/>
          <a:p>
            <a:fld id="{60DB45CD-A3E1-4DE5-88D3-FA25DAFB3E3C}" type="datetimeFigureOut">
              <a:rPr lang="en-US" smtClean="0"/>
              <a:t>5/15/2023</a:t>
            </a:fld>
            <a:endParaRPr lang="en-US"/>
          </a:p>
        </p:txBody>
      </p:sp>
      <p:sp>
        <p:nvSpPr>
          <p:cNvPr id="5" name="Footer Placeholder 4">
            <a:extLst>
              <a:ext uri="{FF2B5EF4-FFF2-40B4-BE49-F238E27FC236}">
                <a16:creationId xmlns:a16="http://schemas.microsoft.com/office/drawing/2014/main" id="{A08504EE-C078-C486-6470-904BA7113B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2A34BB-12AF-8503-684B-6EC10B1C8F4B}"/>
              </a:ext>
            </a:extLst>
          </p:cNvPr>
          <p:cNvSpPr>
            <a:spLocks noGrp="1"/>
          </p:cNvSpPr>
          <p:nvPr>
            <p:ph type="sldNum" sz="quarter" idx="12"/>
          </p:nvPr>
        </p:nvSpPr>
        <p:spPr/>
        <p:txBody>
          <a:bodyPr/>
          <a:lstStyle/>
          <a:p>
            <a:fld id="{BB28F631-01EA-4C17-AC70-756693978916}" type="slidenum">
              <a:rPr lang="en-US" smtClean="0"/>
              <a:t>‹#›</a:t>
            </a:fld>
            <a:endParaRPr lang="en-US"/>
          </a:p>
        </p:txBody>
      </p:sp>
    </p:spTree>
    <p:extLst>
      <p:ext uri="{BB962C8B-B14F-4D97-AF65-F5344CB8AC3E}">
        <p14:creationId xmlns:p14="http://schemas.microsoft.com/office/powerpoint/2010/main" val="726355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F56203-4512-94AB-8FF3-495A64035E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B66152-6535-BCB2-C49F-7BC485FB5C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554A5C-2B26-6F40-07C8-2090AB15C197}"/>
              </a:ext>
            </a:extLst>
          </p:cNvPr>
          <p:cNvSpPr>
            <a:spLocks noGrp="1"/>
          </p:cNvSpPr>
          <p:nvPr>
            <p:ph type="dt" sz="half" idx="10"/>
          </p:nvPr>
        </p:nvSpPr>
        <p:spPr/>
        <p:txBody>
          <a:bodyPr/>
          <a:lstStyle/>
          <a:p>
            <a:fld id="{60DB45CD-A3E1-4DE5-88D3-FA25DAFB3E3C}" type="datetimeFigureOut">
              <a:rPr lang="en-US" smtClean="0"/>
              <a:t>5/15/2023</a:t>
            </a:fld>
            <a:endParaRPr lang="en-US"/>
          </a:p>
        </p:txBody>
      </p:sp>
      <p:sp>
        <p:nvSpPr>
          <p:cNvPr id="5" name="Footer Placeholder 4">
            <a:extLst>
              <a:ext uri="{FF2B5EF4-FFF2-40B4-BE49-F238E27FC236}">
                <a16:creationId xmlns:a16="http://schemas.microsoft.com/office/drawing/2014/main" id="{B7940661-DF3C-D996-28AF-30C4E6406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4D291-DF3F-B933-5B81-69C71C6CA5F6}"/>
              </a:ext>
            </a:extLst>
          </p:cNvPr>
          <p:cNvSpPr>
            <a:spLocks noGrp="1"/>
          </p:cNvSpPr>
          <p:nvPr>
            <p:ph type="sldNum" sz="quarter" idx="12"/>
          </p:nvPr>
        </p:nvSpPr>
        <p:spPr/>
        <p:txBody>
          <a:bodyPr/>
          <a:lstStyle/>
          <a:p>
            <a:fld id="{BB28F631-01EA-4C17-AC70-756693978916}" type="slidenum">
              <a:rPr lang="en-US" smtClean="0"/>
              <a:t>‹#›</a:t>
            </a:fld>
            <a:endParaRPr lang="en-US"/>
          </a:p>
        </p:txBody>
      </p:sp>
    </p:spTree>
    <p:extLst>
      <p:ext uri="{BB962C8B-B14F-4D97-AF65-F5344CB8AC3E}">
        <p14:creationId xmlns:p14="http://schemas.microsoft.com/office/powerpoint/2010/main" val="2282115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2F8BC-0610-CCFF-BD9C-034F9485CA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2E0C9C-787C-9938-2234-D160688C94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6F9EA5-9EA6-BAAD-D062-21BD379FF8B7}"/>
              </a:ext>
            </a:extLst>
          </p:cNvPr>
          <p:cNvSpPr>
            <a:spLocks noGrp="1"/>
          </p:cNvSpPr>
          <p:nvPr>
            <p:ph type="dt" sz="half" idx="10"/>
          </p:nvPr>
        </p:nvSpPr>
        <p:spPr/>
        <p:txBody>
          <a:bodyPr/>
          <a:lstStyle/>
          <a:p>
            <a:fld id="{60DB45CD-A3E1-4DE5-88D3-FA25DAFB3E3C}" type="datetimeFigureOut">
              <a:rPr lang="en-US" smtClean="0"/>
              <a:t>5/15/2023</a:t>
            </a:fld>
            <a:endParaRPr lang="en-US"/>
          </a:p>
        </p:txBody>
      </p:sp>
      <p:sp>
        <p:nvSpPr>
          <p:cNvPr id="5" name="Footer Placeholder 4">
            <a:extLst>
              <a:ext uri="{FF2B5EF4-FFF2-40B4-BE49-F238E27FC236}">
                <a16:creationId xmlns:a16="http://schemas.microsoft.com/office/drawing/2014/main" id="{395E4DBF-662F-C1BC-4D66-BD6E1B90AA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E54152-9EB0-7383-676C-6968ED680F49}"/>
              </a:ext>
            </a:extLst>
          </p:cNvPr>
          <p:cNvSpPr>
            <a:spLocks noGrp="1"/>
          </p:cNvSpPr>
          <p:nvPr>
            <p:ph type="sldNum" sz="quarter" idx="12"/>
          </p:nvPr>
        </p:nvSpPr>
        <p:spPr/>
        <p:txBody>
          <a:bodyPr/>
          <a:lstStyle/>
          <a:p>
            <a:fld id="{BB28F631-01EA-4C17-AC70-756693978916}" type="slidenum">
              <a:rPr lang="en-US" smtClean="0"/>
              <a:t>‹#›</a:t>
            </a:fld>
            <a:endParaRPr lang="en-US"/>
          </a:p>
        </p:txBody>
      </p:sp>
    </p:spTree>
    <p:extLst>
      <p:ext uri="{BB962C8B-B14F-4D97-AF65-F5344CB8AC3E}">
        <p14:creationId xmlns:p14="http://schemas.microsoft.com/office/powerpoint/2010/main" val="2683977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2808C-1AAA-1044-44AE-7FA897C7AB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154EE6-842A-8446-447B-F987F0EA76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E838F7-C07C-7AFC-76D3-6E1AF83C369A}"/>
              </a:ext>
            </a:extLst>
          </p:cNvPr>
          <p:cNvSpPr>
            <a:spLocks noGrp="1"/>
          </p:cNvSpPr>
          <p:nvPr>
            <p:ph type="dt" sz="half" idx="10"/>
          </p:nvPr>
        </p:nvSpPr>
        <p:spPr/>
        <p:txBody>
          <a:bodyPr/>
          <a:lstStyle/>
          <a:p>
            <a:fld id="{60DB45CD-A3E1-4DE5-88D3-FA25DAFB3E3C}" type="datetimeFigureOut">
              <a:rPr lang="en-US" smtClean="0"/>
              <a:t>5/15/2023</a:t>
            </a:fld>
            <a:endParaRPr lang="en-US"/>
          </a:p>
        </p:txBody>
      </p:sp>
      <p:sp>
        <p:nvSpPr>
          <p:cNvPr id="5" name="Footer Placeholder 4">
            <a:extLst>
              <a:ext uri="{FF2B5EF4-FFF2-40B4-BE49-F238E27FC236}">
                <a16:creationId xmlns:a16="http://schemas.microsoft.com/office/drawing/2014/main" id="{1B0A8506-B197-EB75-7468-77DD11EC2D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428D0F-F33E-A802-CE1D-A2ACBB74D9AA}"/>
              </a:ext>
            </a:extLst>
          </p:cNvPr>
          <p:cNvSpPr>
            <a:spLocks noGrp="1"/>
          </p:cNvSpPr>
          <p:nvPr>
            <p:ph type="sldNum" sz="quarter" idx="12"/>
          </p:nvPr>
        </p:nvSpPr>
        <p:spPr/>
        <p:txBody>
          <a:bodyPr/>
          <a:lstStyle/>
          <a:p>
            <a:fld id="{BB28F631-01EA-4C17-AC70-756693978916}" type="slidenum">
              <a:rPr lang="en-US" smtClean="0"/>
              <a:t>‹#›</a:t>
            </a:fld>
            <a:endParaRPr lang="en-US"/>
          </a:p>
        </p:txBody>
      </p:sp>
    </p:spTree>
    <p:extLst>
      <p:ext uri="{BB962C8B-B14F-4D97-AF65-F5344CB8AC3E}">
        <p14:creationId xmlns:p14="http://schemas.microsoft.com/office/powerpoint/2010/main" val="4285557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94816-C7D8-77F2-2A99-3DF11C117F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9C467D-557C-0756-45F9-8239694D4F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99DACD-FF7D-4CEC-A9AA-477B346646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6BF17B-9CD5-D493-966A-D471FC47EF32}"/>
              </a:ext>
            </a:extLst>
          </p:cNvPr>
          <p:cNvSpPr>
            <a:spLocks noGrp="1"/>
          </p:cNvSpPr>
          <p:nvPr>
            <p:ph type="dt" sz="half" idx="10"/>
          </p:nvPr>
        </p:nvSpPr>
        <p:spPr/>
        <p:txBody>
          <a:bodyPr/>
          <a:lstStyle/>
          <a:p>
            <a:fld id="{60DB45CD-A3E1-4DE5-88D3-FA25DAFB3E3C}" type="datetimeFigureOut">
              <a:rPr lang="en-US" smtClean="0"/>
              <a:t>5/15/2023</a:t>
            </a:fld>
            <a:endParaRPr lang="en-US"/>
          </a:p>
        </p:txBody>
      </p:sp>
      <p:sp>
        <p:nvSpPr>
          <p:cNvPr id="6" name="Footer Placeholder 5">
            <a:extLst>
              <a:ext uri="{FF2B5EF4-FFF2-40B4-BE49-F238E27FC236}">
                <a16:creationId xmlns:a16="http://schemas.microsoft.com/office/drawing/2014/main" id="{122B65E3-0413-AF00-73D3-08422BB63E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996FD8-CF6D-88C2-708A-E8E798FC4E27}"/>
              </a:ext>
            </a:extLst>
          </p:cNvPr>
          <p:cNvSpPr>
            <a:spLocks noGrp="1"/>
          </p:cNvSpPr>
          <p:nvPr>
            <p:ph type="sldNum" sz="quarter" idx="12"/>
          </p:nvPr>
        </p:nvSpPr>
        <p:spPr/>
        <p:txBody>
          <a:bodyPr/>
          <a:lstStyle/>
          <a:p>
            <a:fld id="{BB28F631-01EA-4C17-AC70-756693978916}" type="slidenum">
              <a:rPr lang="en-US" smtClean="0"/>
              <a:t>‹#›</a:t>
            </a:fld>
            <a:endParaRPr lang="en-US"/>
          </a:p>
        </p:txBody>
      </p:sp>
    </p:spTree>
    <p:extLst>
      <p:ext uri="{BB962C8B-B14F-4D97-AF65-F5344CB8AC3E}">
        <p14:creationId xmlns:p14="http://schemas.microsoft.com/office/powerpoint/2010/main" val="1938224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F8F79-5D37-193B-8069-DE9C199517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36218A-1EDA-F041-E338-A4FCBB5591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A0700B-D38F-2889-A78E-F2120C3851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2D3FE0-405F-7310-4A53-275B4F65D2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6C6B4D-F46C-8907-7DDD-2035D2DDF6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C02D82-961E-B7C2-AD23-E54E5A425F50}"/>
              </a:ext>
            </a:extLst>
          </p:cNvPr>
          <p:cNvSpPr>
            <a:spLocks noGrp="1"/>
          </p:cNvSpPr>
          <p:nvPr>
            <p:ph type="dt" sz="half" idx="10"/>
          </p:nvPr>
        </p:nvSpPr>
        <p:spPr/>
        <p:txBody>
          <a:bodyPr/>
          <a:lstStyle/>
          <a:p>
            <a:fld id="{60DB45CD-A3E1-4DE5-88D3-FA25DAFB3E3C}" type="datetimeFigureOut">
              <a:rPr lang="en-US" smtClean="0"/>
              <a:t>5/15/2023</a:t>
            </a:fld>
            <a:endParaRPr lang="en-US"/>
          </a:p>
        </p:txBody>
      </p:sp>
      <p:sp>
        <p:nvSpPr>
          <p:cNvPr id="8" name="Footer Placeholder 7">
            <a:extLst>
              <a:ext uri="{FF2B5EF4-FFF2-40B4-BE49-F238E27FC236}">
                <a16:creationId xmlns:a16="http://schemas.microsoft.com/office/drawing/2014/main" id="{143AAF00-A9B7-597A-98A6-BE8D83E78C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FCEEAD-7381-C5F0-19E5-E0541CDA4DFC}"/>
              </a:ext>
            </a:extLst>
          </p:cNvPr>
          <p:cNvSpPr>
            <a:spLocks noGrp="1"/>
          </p:cNvSpPr>
          <p:nvPr>
            <p:ph type="sldNum" sz="quarter" idx="12"/>
          </p:nvPr>
        </p:nvSpPr>
        <p:spPr/>
        <p:txBody>
          <a:bodyPr/>
          <a:lstStyle/>
          <a:p>
            <a:fld id="{BB28F631-01EA-4C17-AC70-756693978916}" type="slidenum">
              <a:rPr lang="en-US" smtClean="0"/>
              <a:t>‹#›</a:t>
            </a:fld>
            <a:endParaRPr lang="en-US"/>
          </a:p>
        </p:txBody>
      </p:sp>
    </p:spTree>
    <p:extLst>
      <p:ext uri="{BB962C8B-B14F-4D97-AF65-F5344CB8AC3E}">
        <p14:creationId xmlns:p14="http://schemas.microsoft.com/office/powerpoint/2010/main" val="2299583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CC5E1-6EE7-F008-AD0D-5E1C0B2F14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DB7113-7766-86DD-56C1-2B254AF5E16F}"/>
              </a:ext>
            </a:extLst>
          </p:cNvPr>
          <p:cNvSpPr>
            <a:spLocks noGrp="1"/>
          </p:cNvSpPr>
          <p:nvPr>
            <p:ph type="dt" sz="half" idx="10"/>
          </p:nvPr>
        </p:nvSpPr>
        <p:spPr/>
        <p:txBody>
          <a:bodyPr/>
          <a:lstStyle/>
          <a:p>
            <a:fld id="{60DB45CD-A3E1-4DE5-88D3-FA25DAFB3E3C}" type="datetimeFigureOut">
              <a:rPr lang="en-US" smtClean="0"/>
              <a:t>5/15/2023</a:t>
            </a:fld>
            <a:endParaRPr lang="en-US"/>
          </a:p>
        </p:txBody>
      </p:sp>
      <p:sp>
        <p:nvSpPr>
          <p:cNvPr id="4" name="Footer Placeholder 3">
            <a:extLst>
              <a:ext uri="{FF2B5EF4-FFF2-40B4-BE49-F238E27FC236}">
                <a16:creationId xmlns:a16="http://schemas.microsoft.com/office/drawing/2014/main" id="{06800976-4BB5-9F38-17FB-55A429BD72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4A91A7-3486-E76F-8E24-B534F6030680}"/>
              </a:ext>
            </a:extLst>
          </p:cNvPr>
          <p:cNvSpPr>
            <a:spLocks noGrp="1"/>
          </p:cNvSpPr>
          <p:nvPr>
            <p:ph type="sldNum" sz="quarter" idx="12"/>
          </p:nvPr>
        </p:nvSpPr>
        <p:spPr/>
        <p:txBody>
          <a:bodyPr/>
          <a:lstStyle/>
          <a:p>
            <a:fld id="{BB28F631-01EA-4C17-AC70-756693978916}" type="slidenum">
              <a:rPr lang="en-US" smtClean="0"/>
              <a:t>‹#›</a:t>
            </a:fld>
            <a:endParaRPr lang="en-US"/>
          </a:p>
        </p:txBody>
      </p:sp>
    </p:spTree>
    <p:extLst>
      <p:ext uri="{BB962C8B-B14F-4D97-AF65-F5344CB8AC3E}">
        <p14:creationId xmlns:p14="http://schemas.microsoft.com/office/powerpoint/2010/main" val="2927170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3C3AFB-4B64-7789-C1C4-8A5E4D82B9C6}"/>
              </a:ext>
            </a:extLst>
          </p:cNvPr>
          <p:cNvSpPr>
            <a:spLocks noGrp="1"/>
          </p:cNvSpPr>
          <p:nvPr>
            <p:ph type="dt" sz="half" idx="10"/>
          </p:nvPr>
        </p:nvSpPr>
        <p:spPr/>
        <p:txBody>
          <a:bodyPr/>
          <a:lstStyle/>
          <a:p>
            <a:fld id="{60DB45CD-A3E1-4DE5-88D3-FA25DAFB3E3C}" type="datetimeFigureOut">
              <a:rPr lang="en-US" smtClean="0"/>
              <a:t>5/15/2023</a:t>
            </a:fld>
            <a:endParaRPr lang="en-US"/>
          </a:p>
        </p:txBody>
      </p:sp>
      <p:sp>
        <p:nvSpPr>
          <p:cNvPr id="3" name="Footer Placeholder 2">
            <a:extLst>
              <a:ext uri="{FF2B5EF4-FFF2-40B4-BE49-F238E27FC236}">
                <a16:creationId xmlns:a16="http://schemas.microsoft.com/office/drawing/2014/main" id="{A19786AC-DBE6-5103-EDBE-A3E5B8F896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F13EC0-B6B6-75AD-6FA2-3C6F0246F40A}"/>
              </a:ext>
            </a:extLst>
          </p:cNvPr>
          <p:cNvSpPr>
            <a:spLocks noGrp="1"/>
          </p:cNvSpPr>
          <p:nvPr>
            <p:ph type="sldNum" sz="quarter" idx="12"/>
          </p:nvPr>
        </p:nvSpPr>
        <p:spPr/>
        <p:txBody>
          <a:bodyPr/>
          <a:lstStyle/>
          <a:p>
            <a:fld id="{BB28F631-01EA-4C17-AC70-756693978916}" type="slidenum">
              <a:rPr lang="en-US" smtClean="0"/>
              <a:t>‹#›</a:t>
            </a:fld>
            <a:endParaRPr lang="en-US"/>
          </a:p>
        </p:txBody>
      </p:sp>
    </p:spTree>
    <p:extLst>
      <p:ext uri="{BB962C8B-B14F-4D97-AF65-F5344CB8AC3E}">
        <p14:creationId xmlns:p14="http://schemas.microsoft.com/office/powerpoint/2010/main" val="2590036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20EC1-9A61-EFE5-38AD-E17D3AD73A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D78126-0B2A-EF2E-04B9-03811FD1E8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5BE366-3330-6DC9-9BE4-2D81926283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4F1948-9852-445D-1B24-3F459EB1D471}"/>
              </a:ext>
            </a:extLst>
          </p:cNvPr>
          <p:cNvSpPr>
            <a:spLocks noGrp="1"/>
          </p:cNvSpPr>
          <p:nvPr>
            <p:ph type="dt" sz="half" idx="10"/>
          </p:nvPr>
        </p:nvSpPr>
        <p:spPr/>
        <p:txBody>
          <a:bodyPr/>
          <a:lstStyle/>
          <a:p>
            <a:fld id="{60DB45CD-A3E1-4DE5-88D3-FA25DAFB3E3C}" type="datetimeFigureOut">
              <a:rPr lang="en-US" smtClean="0"/>
              <a:t>5/15/2023</a:t>
            </a:fld>
            <a:endParaRPr lang="en-US"/>
          </a:p>
        </p:txBody>
      </p:sp>
      <p:sp>
        <p:nvSpPr>
          <p:cNvPr id="6" name="Footer Placeholder 5">
            <a:extLst>
              <a:ext uri="{FF2B5EF4-FFF2-40B4-BE49-F238E27FC236}">
                <a16:creationId xmlns:a16="http://schemas.microsoft.com/office/drawing/2014/main" id="{DEBF5F77-AB42-D105-9E63-A47D927266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CCD8E8-D089-C144-7211-B828746B4E41}"/>
              </a:ext>
            </a:extLst>
          </p:cNvPr>
          <p:cNvSpPr>
            <a:spLocks noGrp="1"/>
          </p:cNvSpPr>
          <p:nvPr>
            <p:ph type="sldNum" sz="quarter" idx="12"/>
          </p:nvPr>
        </p:nvSpPr>
        <p:spPr/>
        <p:txBody>
          <a:bodyPr/>
          <a:lstStyle/>
          <a:p>
            <a:fld id="{BB28F631-01EA-4C17-AC70-756693978916}" type="slidenum">
              <a:rPr lang="en-US" smtClean="0"/>
              <a:t>‹#›</a:t>
            </a:fld>
            <a:endParaRPr lang="en-US"/>
          </a:p>
        </p:txBody>
      </p:sp>
    </p:spTree>
    <p:extLst>
      <p:ext uri="{BB962C8B-B14F-4D97-AF65-F5344CB8AC3E}">
        <p14:creationId xmlns:p14="http://schemas.microsoft.com/office/powerpoint/2010/main" val="2947095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5688D-B71F-E7C6-9DCC-3FD221A3AB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BE9DB6-89F3-D04B-C7DA-BD3254E362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F95DD4-3B86-1E94-B030-C4A8069BB4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34753F-7A94-6493-2A35-C511D5652645}"/>
              </a:ext>
            </a:extLst>
          </p:cNvPr>
          <p:cNvSpPr>
            <a:spLocks noGrp="1"/>
          </p:cNvSpPr>
          <p:nvPr>
            <p:ph type="dt" sz="half" idx="10"/>
          </p:nvPr>
        </p:nvSpPr>
        <p:spPr/>
        <p:txBody>
          <a:bodyPr/>
          <a:lstStyle/>
          <a:p>
            <a:fld id="{60DB45CD-A3E1-4DE5-88D3-FA25DAFB3E3C}" type="datetimeFigureOut">
              <a:rPr lang="en-US" smtClean="0"/>
              <a:t>5/15/2023</a:t>
            </a:fld>
            <a:endParaRPr lang="en-US"/>
          </a:p>
        </p:txBody>
      </p:sp>
      <p:sp>
        <p:nvSpPr>
          <p:cNvPr id="6" name="Footer Placeholder 5">
            <a:extLst>
              <a:ext uri="{FF2B5EF4-FFF2-40B4-BE49-F238E27FC236}">
                <a16:creationId xmlns:a16="http://schemas.microsoft.com/office/drawing/2014/main" id="{E26B69BD-AA19-9534-E954-173495763D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0575E8-597A-BE41-EC23-0720129177AE}"/>
              </a:ext>
            </a:extLst>
          </p:cNvPr>
          <p:cNvSpPr>
            <a:spLocks noGrp="1"/>
          </p:cNvSpPr>
          <p:nvPr>
            <p:ph type="sldNum" sz="quarter" idx="12"/>
          </p:nvPr>
        </p:nvSpPr>
        <p:spPr/>
        <p:txBody>
          <a:bodyPr/>
          <a:lstStyle/>
          <a:p>
            <a:fld id="{BB28F631-01EA-4C17-AC70-756693978916}" type="slidenum">
              <a:rPr lang="en-US" smtClean="0"/>
              <a:t>‹#›</a:t>
            </a:fld>
            <a:endParaRPr lang="en-US"/>
          </a:p>
        </p:txBody>
      </p:sp>
    </p:spTree>
    <p:extLst>
      <p:ext uri="{BB962C8B-B14F-4D97-AF65-F5344CB8AC3E}">
        <p14:creationId xmlns:p14="http://schemas.microsoft.com/office/powerpoint/2010/main" val="2222254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0A5F32-F4C0-9CAD-BBEB-6160D83910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9DDD29-B62D-FCA1-EDB3-C7286FD593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8204A3-E3EF-2ED6-476F-0CB480B90F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B45CD-A3E1-4DE5-88D3-FA25DAFB3E3C}" type="datetimeFigureOut">
              <a:rPr lang="en-US" smtClean="0"/>
              <a:t>5/15/2023</a:t>
            </a:fld>
            <a:endParaRPr lang="en-US"/>
          </a:p>
        </p:txBody>
      </p:sp>
      <p:sp>
        <p:nvSpPr>
          <p:cNvPr id="5" name="Footer Placeholder 4">
            <a:extLst>
              <a:ext uri="{FF2B5EF4-FFF2-40B4-BE49-F238E27FC236}">
                <a16:creationId xmlns:a16="http://schemas.microsoft.com/office/drawing/2014/main" id="{72EE04F5-7602-49F1-AD97-98FB3D2D40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82703C-AA0C-8010-5819-CDC3341DA2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8F631-01EA-4C17-AC70-756693978916}" type="slidenum">
              <a:rPr lang="en-US" smtClean="0"/>
              <a:t>‹#›</a:t>
            </a:fld>
            <a:endParaRPr lang="en-US"/>
          </a:p>
        </p:txBody>
      </p:sp>
    </p:spTree>
    <p:extLst>
      <p:ext uri="{BB962C8B-B14F-4D97-AF65-F5344CB8AC3E}">
        <p14:creationId xmlns:p14="http://schemas.microsoft.com/office/powerpoint/2010/main" val="3655961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fs.usda.gov/business/incident/vipr.php?tab=tab_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fs.usda.gov/business/incident/vipragreements.php?tab=tab_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fs.usda.gov/business/incident/vipragreements.php?tab=tab_d" TargetMode="External"/><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hyperlink" Target="https://www.fs.usda.gov/business/incident/viprfinance.php?tab=tab_d"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mailto:SM.FS.WOAIMS@usda.gov"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www.aptac-us.org/new/" TargetMode="External"/><Relationship Id="rId3" Type="http://schemas.openxmlformats.org/officeDocument/2006/relationships/hyperlink" Target="https://www.fs.usda.gov/business/incident/vendors.php?tab=tab_announcements" TargetMode="External"/><Relationship Id="rId7" Type="http://schemas.openxmlformats.org/officeDocument/2006/relationships/hyperlink" Target="http://falextracts.s3.amazonaws.com/Documentation/Federal%20Hierarchy/QSG%20Opportunities%20Part%204%20of%204%20-%20Contractors.pdf" TargetMode="External"/><Relationship Id="rId2" Type="http://schemas.openxmlformats.org/officeDocument/2006/relationships/hyperlink" Target="https://www.fs.fed.us/business/incident/vendors.php" TargetMode="External"/><Relationship Id="rId1" Type="http://schemas.openxmlformats.org/officeDocument/2006/relationships/slideLayout" Target="../slideLayouts/slideLayout2.xml"/><Relationship Id="rId6" Type="http://schemas.openxmlformats.org/officeDocument/2006/relationships/hyperlink" Target="https://www.sam.gov/" TargetMode="External"/><Relationship Id="rId5" Type="http://schemas.openxmlformats.org/officeDocument/2006/relationships/hyperlink" Target="https://www.fs.usda.gov/business/incident/vendorapp.php" TargetMode="External"/><Relationship Id="rId4" Type="http://schemas.openxmlformats.org/officeDocument/2006/relationships/hyperlink" Target="http://www.fs.usda.gov/business/incident/vipr.php?tab=tab_d" TargetMode="External"/><Relationship Id="rId9" Type="http://schemas.openxmlformats.org/officeDocument/2006/relationships/hyperlink" Target="https://iiahelpdesk.nwcg.gov/"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fs.fed.us/business/incident/vendors.php"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fs.fed.us/business/incident/vendors.php"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file:///C:\Users\oneals\AppData\Local\Microsoft\Windows\INetCache\Content.Outlook\7X8T92DQ\Transport%20Payment%20Matrix" TargetMode="External"/><Relationship Id="rId13" Type="http://schemas.openxmlformats.org/officeDocument/2006/relationships/hyperlink" Target="https://www.fs.usda.gov/business/incident/compsolplan.php" TargetMode="External"/><Relationship Id="rId18" Type="http://schemas.openxmlformats.org/officeDocument/2006/relationships/hyperlink" Target="https://www.fs.usda.gov/business/incident/static/eera/IBPA%20National%20Contracting%20Catalog.pdf" TargetMode="External"/><Relationship Id="rId3" Type="http://schemas.openxmlformats.org/officeDocument/2006/relationships/hyperlink" Target="https://www.fs.usda.gov/business/incident/contacts.php?tab=tab_c" TargetMode="External"/><Relationship Id="rId21" Type="http://schemas.openxmlformats.org/officeDocument/2006/relationships/hyperlink" Target="https://www.fs.usda.gov/business/incident/keyLinks.php?tab=tab_d" TargetMode="External"/><Relationship Id="rId7" Type="http://schemas.openxmlformats.org/officeDocument/2006/relationships/hyperlink" Target="https://www.fs.usda.gov/business/incident/dispatch.php?tab=tab_d" TargetMode="External"/><Relationship Id="rId12" Type="http://schemas.openxmlformats.org/officeDocument/2006/relationships/hyperlink" Target="https://www.fs.usda.gov/business/incident/RXFire.php?tab=tab_g" TargetMode="External"/><Relationship Id="rId17" Type="http://schemas.openxmlformats.org/officeDocument/2006/relationships/hyperlink" Target="https://www.fs.usda.gov/business/incident/ibpa_policy.php?tab=tab_b" TargetMode="External"/><Relationship Id="rId25" Type="http://schemas.openxmlformats.org/officeDocument/2006/relationships/hyperlink" Target="https://fsweb.wo.fs.fed.us/pps/pages/incident/logistics/?tab=contacts" TargetMode="External"/><Relationship Id="rId2" Type="http://schemas.openxmlformats.org/officeDocument/2006/relationships/notesSlide" Target="../notesSlides/notesSlide15.xml"/><Relationship Id="rId16" Type="http://schemas.openxmlformats.org/officeDocument/2006/relationships/hyperlink" Target="https://forms.office.com/Pages/ResponsePage.aspx?id=5zZb7e4BvE6GfuA8-g1GlwGPSq-taB5CgQhVR81z4-pUNDFLMThQU0FDN1pQSjlXUjAxRkVRQ0ZGNSQlQCN0PWcu" TargetMode="External"/><Relationship Id="rId20" Type="http://schemas.openxmlformats.org/officeDocument/2006/relationships/hyperlink" Target="https://gcc02.safelinks.protection.outlook.com/?url=https%3A%2F%2Firoc.nwcg.gov%2Fkb_view.do%3Fsysparm_article%3DKB0010252&amp;data=04%7C01%7C%7Ca38ee125004044a574b408d988ca33f0%7Ced5b36e701ee4ebc867ee03cfa0d4697%7C0%7C0%7C637691224309774880%7CUnknown%7CTWFpbGZsb3d8eyJWIjoiMC4wLjAwMDAiLCJQIjoiV2luMzIiLCJBTiI6Ik1haWwiLCJXVCI6Mn0%3D%7C1000&amp;sdata=We5wTRUylcMWnSPdYogdkM67buDvgzri1%2BAgEyWkOls%3D&amp;reserved=0" TargetMode="External"/><Relationship Id="rId1" Type="http://schemas.openxmlformats.org/officeDocument/2006/relationships/slideLayout" Target="../slideLayouts/slideLayout2.xml"/><Relationship Id="rId6" Type="http://schemas.openxmlformats.org/officeDocument/2006/relationships/hyperlink" Target="https://www.nwcg.gov/sites/default/files/committee/docs/ibc-procurement-unit-field-guide.pdf" TargetMode="External"/><Relationship Id="rId11" Type="http://schemas.openxmlformats.org/officeDocument/2006/relationships/hyperlink" Target="https://www.fs.usda.gov/business/incident/equipment.php?tab=tab_d" TargetMode="External"/><Relationship Id="rId24" Type="http://schemas.openxmlformats.org/officeDocument/2006/relationships/hyperlink" Target="https://usfs.app.box.com/f/790566e346b34477be10db875e5852bd" TargetMode="External"/><Relationship Id="rId5" Type="http://schemas.openxmlformats.org/officeDocument/2006/relationships/hyperlink" Target="https://www.fs.usda.gov/business/incident/vipragreements.php?tab=tab_d" TargetMode="External"/><Relationship Id="rId15" Type="http://schemas.openxmlformats.org/officeDocument/2006/relationships/hyperlink" Target="https://www.fs.usda.gov/business/incident/aims.php?tab=tab_f" TargetMode="External"/><Relationship Id="rId23" Type="http://schemas.openxmlformats.org/officeDocument/2006/relationships/hyperlink" Target="https://www.nwcg.gov/publications/902" TargetMode="External"/><Relationship Id="rId10" Type="http://schemas.openxmlformats.org/officeDocument/2006/relationships/hyperlink" Target="https://www.fs.usda.gov/business/incident/static/Vendor%20Incident%20Payment%20Info%20V1.3.pdf" TargetMode="External"/><Relationship Id="rId19" Type="http://schemas.openxmlformats.org/officeDocument/2006/relationships/hyperlink" Target="https://www.fs.usda.gov/business/incident/state-contacts-requirements.php?tab=tab_c" TargetMode="External"/><Relationship Id="rId4" Type="http://schemas.openxmlformats.org/officeDocument/2006/relationships/hyperlink" Target="https://gcc02.safelinks.protection.outlook.com/?url=https%3A%2F%2Fwww.nwcg.gov%2Fpublications%2Ftraining-courses%2Fpsm-002&amp;data=04%7C01%7C%7C2660447ed6584e8c7a7908d909a0ca92%7Ced5b36e701ee4ebc867ee03cfa0d4697%7C0%7C0%7C637551408458174243%7CUnknown%7CTWFpbGZsb3d8eyJWIjoiMC4wLjAwMDAiLCJQIjoiV2luMzIiLCJBTiI6Ik1haWwiLCJXVCI6Mn0%3D%7C1000&amp;sdata=bph486XsX0tst4lVg7qin3ozVzaWSYuBg1XrvX7IKSM%3D&amp;reserved=0" TargetMode="External"/><Relationship Id="rId9" Type="http://schemas.openxmlformats.org/officeDocument/2006/relationships/hyperlink" Target="https://gcc02.safelinks.protection.outlook.com/?url=https%3A%2F%2Fwww.nwcg.gov%2Fpublications%2Ftraining-courses%2Fpsm-004&amp;data=04%7C01%7C%7C2660447ed6584e8c7a7908d909a0ca92%7Ced5b36e701ee4ebc867ee03cfa0d4697%7C0%7C0%7C637551408458184200%7CUnknown%7CTWFpbGZsb3d8eyJWIjoiMC4wLjAwMDAiLCJQIjoiV2luMzIiLCJBTiI6Ik1haWwiLCJXVCI6Mn0%3D%7C1000&amp;sdata=QFUDPJvPKeAT8RL2YW2GHyvye4cRfd4MjYl6O%2BD5g%2FE%3D&amp;reserved=0" TargetMode="External"/><Relationship Id="rId14" Type="http://schemas.openxmlformats.org/officeDocument/2006/relationships/hyperlink" Target="https://www.fs.usda.gov/business/incident/solicitations.php?tab=tab_d" TargetMode="External"/><Relationship Id="rId22" Type="http://schemas.openxmlformats.org/officeDocument/2006/relationships/hyperlink" Target="https://www.fs.usda.gov/business/incident/static/IBPAContractor%20Performance%20Rating%20(May%202020)%20fillable-052021.pdf"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mailto:amelia.velasco@usda.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mailto:sean.oneal@fdacs.gov"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fs.usda.gov/business/incident/dispatch.php?tab=tab"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70000">
              <a:schemeClr val="tx2">
                <a:lumMod val="20000"/>
                <a:lumOff val="80000"/>
              </a:schemeClr>
            </a:gs>
            <a:gs pos="100000">
              <a:schemeClr val="accent1">
                <a:lumMod val="50000"/>
                <a:shade val="67500"/>
                <a:satMod val="115000"/>
                <a:alpha val="95000"/>
              </a:schemeClr>
            </a:gs>
            <a:gs pos="100000">
              <a:schemeClr val="accent1">
                <a:lumMod val="50000"/>
                <a:shade val="100000"/>
                <a:satMod val="115000"/>
              </a:schemeClr>
            </a:gs>
          </a:gsLst>
          <a:lin ang="270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ubtitle 2">
            <a:extLst>
              <a:ext uri="{FF2B5EF4-FFF2-40B4-BE49-F238E27FC236}">
                <a16:creationId xmlns:a16="http://schemas.microsoft.com/office/drawing/2014/main" id="{32482ED5-D98A-6469-F336-5CA58CBE8037}"/>
              </a:ext>
            </a:extLst>
          </p:cNvPr>
          <p:cNvSpPr>
            <a:spLocks noGrp="1"/>
          </p:cNvSpPr>
          <p:nvPr>
            <p:ph type="subTitle" idx="1"/>
          </p:nvPr>
        </p:nvSpPr>
        <p:spPr>
          <a:xfrm>
            <a:off x="1350682" y="4870824"/>
            <a:ext cx="10005951" cy="1458258"/>
          </a:xfrm>
        </p:spPr>
        <p:txBody>
          <a:bodyPr anchor="ctr">
            <a:normAutofit fontScale="62500" lnSpcReduction="20000"/>
          </a:bodyPr>
          <a:lstStyle/>
          <a:p>
            <a:pPr algn="l"/>
            <a:r>
              <a:rPr lang="en-US" sz="3900" b="1" dirty="0">
                <a:solidFill>
                  <a:schemeClr val="accent1">
                    <a:lumMod val="50000"/>
                  </a:schemeClr>
                </a:solidFill>
              </a:rPr>
              <a:t>Virtual Incident Procurement (VIPR)</a:t>
            </a:r>
          </a:p>
          <a:p>
            <a:pPr algn="l"/>
            <a:r>
              <a:rPr lang="en-US" sz="3200" dirty="0">
                <a:solidFill>
                  <a:schemeClr val="accent1">
                    <a:lumMod val="50000"/>
                  </a:schemeClr>
                </a:solidFill>
              </a:rPr>
              <a:t>May 2023 AK IMT Incident Finance Training</a:t>
            </a:r>
          </a:p>
          <a:p>
            <a:pPr algn="l"/>
            <a:r>
              <a:rPr lang="en-US" sz="3200" dirty="0">
                <a:solidFill>
                  <a:schemeClr val="accent1">
                    <a:lumMod val="50000"/>
                  </a:schemeClr>
                </a:solidFill>
              </a:rPr>
              <a:t>Amelia Velasco, PROC</a:t>
            </a:r>
          </a:p>
          <a:p>
            <a:pPr algn="l"/>
            <a:r>
              <a:rPr lang="en-US" sz="3200" dirty="0">
                <a:solidFill>
                  <a:schemeClr val="accent1">
                    <a:lumMod val="50000"/>
                  </a:schemeClr>
                </a:solidFill>
              </a:rPr>
              <a:t>Sean O’Neal, PROC</a:t>
            </a:r>
          </a:p>
        </p:txBody>
      </p:sp>
      <p:pic>
        <p:nvPicPr>
          <p:cNvPr id="19" name="Picture 18" descr="A picture containing text&#10;&#10;Description automatically generated">
            <a:extLst>
              <a:ext uri="{FF2B5EF4-FFF2-40B4-BE49-F238E27FC236}">
                <a16:creationId xmlns:a16="http://schemas.microsoft.com/office/drawing/2014/main" id="{58595FAC-4C1D-59EE-DDF8-F3F2638AC226}"/>
              </a:ext>
            </a:extLst>
          </p:cNvPr>
          <p:cNvPicPr>
            <a:picLocks noChangeAspect="1"/>
          </p:cNvPicPr>
          <p:nvPr/>
        </p:nvPicPr>
        <p:blipFill>
          <a:blip r:embed="rId2">
            <a:alphaModFix/>
            <a:extLst>
              <a:ext uri="{BEBA8EAE-BF5A-486C-A8C5-ECC9F3942E4B}">
                <a14:imgProps xmlns:a14="http://schemas.microsoft.com/office/drawing/2010/main">
                  <a14:imgLayer r:embed="rId3">
                    <a14:imgEffect>
                      <a14:saturation sat="105000"/>
                    </a14:imgEffect>
                    <a14:imgEffect>
                      <a14:brightnessContrast contrast="-4000"/>
                    </a14:imgEffect>
                  </a14:imgLayer>
                </a14:imgProps>
              </a:ext>
              <a:ext uri="{28A0092B-C50C-407E-A947-70E740481C1C}">
                <a14:useLocalDpi xmlns:a14="http://schemas.microsoft.com/office/drawing/2010/main" val="0"/>
              </a:ext>
            </a:extLst>
          </a:blip>
          <a:stretch>
            <a:fillRect/>
          </a:stretch>
        </p:blipFill>
        <p:spPr>
          <a:xfrm>
            <a:off x="4654596" y="1040052"/>
            <a:ext cx="3338327" cy="224821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581128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83000">
              <a:schemeClr val="tx2">
                <a:lumMod val="20000"/>
                <a:lumOff val="80000"/>
              </a:schemeClr>
            </a:gs>
            <a:gs pos="100000">
              <a:schemeClr val="accent1">
                <a:lumMod val="50000"/>
                <a:shade val="67500"/>
                <a:satMod val="115000"/>
                <a:alpha val="95000"/>
              </a:schemeClr>
            </a:gs>
            <a:gs pos="100000">
              <a:schemeClr val="accent1">
                <a:lumMod val="50000"/>
                <a:shade val="100000"/>
                <a:satMod val="115000"/>
              </a:schemeClr>
            </a:gs>
          </a:gsLst>
          <a:lin ang="270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200983-5529-BCE8-E7E8-24B7C021150D}"/>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When are solicitations issued?</a:t>
            </a:r>
          </a:p>
        </p:txBody>
      </p:sp>
      <p:sp>
        <p:nvSpPr>
          <p:cNvPr id="3" name="Content Placeholder 2">
            <a:extLst>
              <a:ext uri="{FF2B5EF4-FFF2-40B4-BE49-F238E27FC236}">
                <a16:creationId xmlns:a16="http://schemas.microsoft.com/office/drawing/2014/main" id="{256CC4C3-2A6E-7117-CEE8-208A20FA3EFD}"/>
              </a:ext>
            </a:extLst>
          </p:cNvPr>
          <p:cNvSpPr>
            <a:spLocks noGrp="1"/>
          </p:cNvSpPr>
          <p:nvPr>
            <p:ph idx="1"/>
          </p:nvPr>
        </p:nvSpPr>
        <p:spPr>
          <a:xfrm>
            <a:off x="1371599" y="1695722"/>
            <a:ext cx="9724031" cy="930541"/>
          </a:xfrm>
        </p:spPr>
        <p:txBody>
          <a:bodyPr anchor="ctr">
            <a:normAutofit fontScale="85000" lnSpcReduction="20000"/>
          </a:bodyPr>
          <a:lstStyle/>
          <a:p>
            <a:pPr marL="0" indent="0">
              <a:buNone/>
            </a:pPr>
            <a:endParaRPr lang="en-US" sz="2000" dirty="0"/>
          </a:p>
          <a:p>
            <a:r>
              <a:rPr lang="en-US" sz="2000" dirty="0"/>
              <a:t>Depends….</a:t>
            </a:r>
          </a:p>
          <a:p>
            <a:pPr marL="0" indent="0">
              <a:buNone/>
            </a:pPr>
            <a:r>
              <a:rPr lang="en-US" sz="2000" dirty="0">
                <a:hlinkClick r:id="rId2"/>
              </a:rPr>
              <a:t>https://www.fs.usda.gov/business/incident/vipr.php?tab=tab_d</a:t>
            </a:r>
            <a:endParaRPr lang="en-US" sz="2000" dirty="0"/>
          </a:p>
        </p:txBody>
      </p:sp>
      <p:sp>
        <p:nvSpPr>
          <p:cNvPr id="4" name="TextBox 3">
            <a:extLst>
              <a:ext uri="{FF2B5EF4-FFF2-40B4-BE49-F238E27FC236}">
                <a16:creationId xmlns:a16="http://schemas.microsoft.com/office/drawing/2014/main" id="{122AC312-68B5-5CFB-93B6-DDAE43BC5F08}"/>
              </a:ext>
            </a:extLst>
          </p:cNvPr>
          <p:cNvSpPr txBox="1"/>
          <p:nvPr/>
        </p:nvSpPr>
        <p:spPr>
          <a:xfrm>
            <a:off x="1371599" y="3961911"/>
            <a:ext cx="8682361" cy="2308324"/>
          </a:xfrm>
          <a:prstGeom prst="rect">
            <a:avLst/>
          </a:prstGeom>
          <a:noFill/>
        </p:spPr>
        <p:txBody>
          <a:bodyPr wrap="square" rtlCol="0">
            <a:spAutoFit/>
          </a:bodyPr>
          <a:lstStyle/>
          <a:p>
            <a:r>
              <a:rPr lang="en-US" dirty="0">
                <a:solidFill>
                  <a:schemeClr val="accent1">
                    <a:lumMod val="50000"/>
                  </a:schemeClr>
                </a:solidFill>
                <a:latin typeface="Arial" panose="020B0604020202020204" pitchFamily="34" charset="0"/>
                <a:cs typeface="Arial" panose="020B0604020202020204" pitchFamily="34" charset="0"/>
              </a:rPr>
              <a:t>Heavy Equipment: Dozers, Excavators &amp; Transports</a:t>
            </a:r>
          </a:p>
          <a:p>
            <a:r>
              <a:rPr lang="en-US" dirty="0">
                <a:solidFill>
                  <a:schemeClr val="accent1">
                    <a:lumMod val="50000"/>
                  </a:schemeClr>
                </a:solidFill>
                <a:latin typeface="Arial" panose="020B0604020202020204" pitchFamily="34" charset="0"/>
                <a:cs typeface="Arial" panose="020B0604020202020204" pitchFamily="34" charset="0"/>
              </a:rPr>
              <a:t>Fuel Tenders</a:t>
            </a:r>
          </a:p>
          <a:p>
            <a:r>
              <a:rPr lang="en-US" dirty="0">
                <a:solidFill>
                  <a:schemeClr val="accent1">
                    <a:lumMod val="50000"/>
                  </a:schemeClr>
                </a:solidFill>
                <a:latin typeface="Arial" panose="020B0604020202020204" pitchFamily="34" charset="0"/>
                <a:cs typeface="Arial" panose="020B0604020202020204" pitchFamily="34" charset="0"/>
              </a:rPr>
              <a:t>Vehicle with Driver</a:t>
            </a:r>
          </a:p>
          <a:p>
            <a:r>
              <a:rPr lang="en-US" dirty="0">
                <a:solidFill>
                  <a:schemeClr val="accent1">
                    <a:lumMod val="50000"/>
                  </a:schemeClr>
                </a:solidFill>
                <a:latin typeface="Arial" panose="020B0604020202020204" pitchFamily="34" charset="0"/>
                <a:cs typeface="Arial" panose="020B0604020202020204" pitchFamily="34" charset="0"/>
              </a:rPr>
              <a:t>Fallers</a:t>
            </a:r>
          </a:p>
          <a:p>
            <a:r>
              <a:rPr lang="en-US" dirty="0">
                <a:solidFill>
                  <a:schemeClr val="accent1">
                    <a:lumMod val="50000"/>
                  </a:schemeClr>
                </a:solidFill>
                <a:latin typeface="Arial" panose="020B0604020202020204" pitchFamily="34" charset="0"/>
                <a:cs typeface="Arial" panose="020B0604020202020204" pitchFamily="34" charset="0"/>
              </a:rPr>
              <a:t>Mechanic with Service Truck</a:t>
            </a:r>
          </a:p>
          <a:p>
            <a:r>
              <a:rPr lang="en-US" dirty="0">
                <a:solidFill>
                  <a:schemeClr val="accent1">
                    <a:lumMod val="50000"/>
                  </a:schemeClr>
                </a:solidFill>
                <a:latin typeface="Arial" panose="020B0604020202020204" pitchFamily="34" charset="0"/>
                <a:cs typeface="Arial" panose="020B0604020202020204" pitchFamily="34" charset="0"/>
              </a:rPr>
              <a:t>Mobile Laundry Units (National)</a:t>
            </a:r>
          </a:p>
          <a:p>
            <a:r>
              <a:rPr lang="en-US" dirty="0">
                <a:solidFill>
                  <a:schemeClr val="accent1">
                    <a:lumMod val="50000"/>
                  </a:schemeClr>
                </a:solidFill>
                <a:latin typeface="Arial" panose="020B0604020202020204" pitchFamily="34" charset="0"/>
                <a:cs typeface="Arial" panose="020B0604020202020204" pitchFamily="34" charset="0"/>
              </a:rPr>
              <a:t>Medical Services (National)</a:t>
            </a:r>
          </a:p>
          <a:p>
            <a:r>
              <a:rPr lang="en-US" dirty="0">
                <a:solidFill>
                  <a:schemeClr val="accent1">
                    <a:lumMod val="50000"/>
                  </a:schemeClr>
                </a:solidFill>
                <a:latin typeface="Arial" panose="020B0604020202020204" pitchFamily="34" charset="0"/>
                <a:cs typeface="Arial" panose="020B0604020202020204" pitchFamily="34" charset="0"/>
              </a:rPr>
              <a:t>Crew Carrier Buses (National)</a:t>
            </a:r>
          </a:p>
        </p:txBody>
      </p:sp>
      <p:sp>
        <p:nvSpPr>
          <p:cNvPr id="5" name="TextBox 4">
            <a:extLst>
              <a:ext uri="{FF2B5EF4-FFF2-40B4-BE49-F238E27FC236}">
                <a16:creationId xmlns:a16="http://schemas.microsoft.com/office/drawing/2014/main" id="{070CCB80-0554-791B-1646-ADC3A359C9D3}"/>
              </a:ext>
            </a:extLst>
          </p:cNvPr>
          <p:cNvSpPr txBox="1"/>
          <p:nvPr/>
        </p:nvSpPr>
        <p:spPr>
          <a:xfrm>
            <a:off x="1371599" y="3002980"/>
            <a:ext cx="5326602" cy="523220"/>
          </a:xfrm>
          <a:prstGeom prst="rect">
            <a:avLst/>
          </a:prstGeom>
          <a:noFill/>
        </p:spPr>
        <p:txBody>
          <a:bodyPr wrap="square" rtlCol="0">
            <a:spAutoFit/>
          </a:bodyPr>
          <a:lstStyle/>
          <a:p>
            <a:r>
              <a:rPr lang="en-US" sz="2800" b="1" u="sng" dirty="0">
                <a:solidFill>
                  <a:schemeClr val="accent1">
                    <a:lumMod val="50000"/>
                  </a:schemeClr>
                </a:solidFill>
                <a:latin typeface="Arial" panose="020B0604020202020204" pitchFamily="34" charset="0"/>
                <a:cs typeface="Arial" panose="020B0604020202020204" pitchFamily="34" charset="0"/>
              </a:rPr>
              <a:t>2023 Solicitations</a:t>
            </a:r>
            <a:endParaRPr lang="en-US" sz="2800" b="1" u="sng" dirty="0">
              <a:solidFill>
                <a:schemeClr val="accent1">
                  <a:lumMod val="50000"/>
                </a:schemeClr>
              </a:solidFill>
            </a:endParaRPr>
          </a:p>
        </p:txBody>
      </p:sp>
    </p:spTree>
    <p:extLst>
      <p:ext uri="{BB962C8B-B14F-4D97-AF65-F5344CB8AC3E}">
        <p14:creationId xmlns:p14="http://schemas.microsoft.com/office/powerpoint/2010/main" val="1212142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83000">
              <a:schemeClr val="tx2">
                <a:lumMod val="20000"/>
                <a:lumOff val="80000"/>
              </a:schemeClr>
            </a:gs>
            <a:gs pos="100000">
              <a:schemeClr val="accent1">
                <a:lumMod val="50000"/>
                <a:shade val="67500"/>
                <a:satMod val="115000"/>
                <a:alpha val="95000"/>
              </a:schemeClr>
            </a:gs>
            <a:gs pos="100000">
              <a:schemeClr val="accent1">
                <a:lumMod val="50000"/>
                <a:shade val="100000"/>
                <a:satMod val="115000"/>
              </a:schemeClr>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00983-5529-BCE8-E7E8-24B7C021150D}"/>
              </a:ext>
            </a:extLst>
          </p:cNvPr>
          <p:cNvSpPr>
            <a:spLocks noGrp="1"/>
          </p:cNvSpPr>
          <p:nvPr>
            <p:ph type="title"/>
          </p:nvPr>
        </p:nvSpPr>
        <p:spPr>
          <a:solidFill>
            <a:schemeClr val="accent1">
              <a:lumMod val="50000"/>
            </a:schemeClr>
          </a:solidFill>
        </p:spPr>
        <p:txBody>
          <a:bodyPr>
            <a:normAutofit/>
          </a:bodyPr>
          <a:lstStyle/>
          <a:p>
            <a:r>
              <a:rPr lang="en-US" sz="4000" dirty="0">
                <a:solidFill>
                  <a:srgbClr val="FFFFFF"/>
                </a:solidFill>
              </a:rPr>
              <a:t>VIPR changes for 2023</a:t>
            </a:r>
          </a:p>
        </p:txBody>
      </p:sp>
      <p:sp>
        <p:nvSpPr>
          <p:cNvPr id="4" name="Content Placeholder 3">
            <a:extLst>
              <a:ext uri="{FF2B5EF4-FFF2-40B4-BE49-F238E27FC236}">
                <a16:creationId xmlns:a16="http://schemas.microsoft.com/office/drawing/2014/main" id="{A9641371-EE6A-C470-5345-FB991ACC34E3}"/>
              </a:ext>
            </a:extLst>
          </p:cNvPr>
          <p:cNvSpPr>
            <a:spLocks noGrp="1"/>
          </p:cNvSpPr>
          <p:nvPr>
            <p:ph sz="half" idx="1"/>
          </p:nvPr>
        </p:nvSpPr>
        <p:spPr/>
        <p:txBody>
          <a:bodyPr>
            <a:normAutofit/>
          </a:bodyPr>
          <a:lstStyle/>
          <a:p>
            <a:pPr marL="0" indent="0">
              <a:buNone/>
            </a:pPr>
            <a:r>
              <a:rPr lang="en-US" sz="3200" b="1" u="sng" dirty="0">
                <a:solidFill>
                  <a:schemeClr val="accent1">
                    <a:lumMod val="50000"/>
                  </a:schemeClr>
                </a:solidFill>
              </a:rPr>
              <a:t>Heavy Equipment</a:t>
            </a:r>
          </a:p>
          <a:p>
            <a:r>
              <a:rPr lang="en-US" sz="2400" dirty="0">
                <a:solidFill>
                  <a:schemeClr val="accent1">
                    <a:lumMod val="50000"/>
                  </a:schemeClr>
                </a:solidFill>
              </a:rPr>
              <a:t>No major changes for 2023</a:t>
            </a:r>
          </a:p>
          <a:p>
            <a:r>
              <a:rPr lang="en-US" sz="2400" dirty="0">
                <a:solidFill>
                  <a:schemeClr val="accent1">
                    <a:lumMod val="50000"/>
                  </a:schemeClr>
                </a:solidFill>
              </a:rPr>
              <a:t>See Section E of the solicitation for technical evaluation submission requirements.</a:t>
            </a:r>
          </a:p>
        </p:txBody>
      </p:sp>
      <p:sp>
        <p:nvSpPr>
          <p:cNvPr id="5" name="Content Placeholder 4">
            <a:extLst>
              <a:ext uri="{FF2B5EF4-FFF2-40B4-BE49-F238E27FC236}">
                <a16:creationId xmlns:a16="http://schemas.microsoft.com/office/drawing/2014/main" id="{71CA365E-7ADE-ADEB-E482-AE1827BA5A6F}"/>
              </a:ext>
            </a:extLst>
          </p:cNvPr>
          <p:cNvSpPr>
            <a:spLocks noGrp="1"/>
          </p:cNvSpPr>
          <p:nvPr>
            <p:ph sz="half" idx="2"/>
          </p:nvPr>
        </p:nvSpPr>
        <p:spPr/>
        <p:txBody>
          <a:bodyPr>
            <a:normAutofit/>
          </a:bodyPr>
          <a:lstStyle/>
          <a:p>
            <a:pPr marL="0" indent="0">
              <a:buNone/>
            </a:pPr>
            <a:r>
              <a:rPr lang="en-US" sz="3200" b="1" u="sng" dirty="0">
                <a:solidFill>
                  <a:schemeClr val="accent1">
                    <a:lumMod val="50000"/>
                  </a:schemeClr>
                </a:solidFill>
              </a:rPr>
              <a:t>Fallers</a:t>
            </a:r>
          </a:p>
          <a:p>
            <a:pPr marR="5080">
              <a:spcBef>
                <a:spcPts val="1010"/>
              </a:spcBef>
              <a:tabLst>
                <a:tab pos="230188" algn="l"/>
              </a:tabLst>
            </a:pPr>
            <a:r>
              <a:rPr lang="en-US" sz="1900" dirty="0">
                <a:solidFill>
                  <a:schemeClr val="accent1">
                    <a:lumMod val="50000"/>
                  </a:schemeClr>
                </a:solidFill>
                <a:effectLst/>
                <a:latin typeface="Arial" panose="020B0604020202020204" pitchFamily="34" charset="0"/>
                <a:ea typeface="Arial" panose="020B0604020202020204" pitchFamily="34" charset="0"/>
              </a:rPr>
              <a:t>(1) CHAPS. </a:t>
            </a:r>
            <a:r>
              <a:rPr lang="en-US" sz="1900" strike="sngStrike" dirty="0">
                <a:solidFill>
                  <a:srgbClr val="FF0000"/>
                </a:solidFill>
                <a:effectLst/>
                <a:latin typeface="Arial" panose="020B0604020202020204" pitchFamily="34" charset="0"/>
                <a:ea typeface="Arial" panose="020B0604020202020204" pitchFamily="34" charset="0"/>
              </a:rPr>
              <a:t>meeting USFS Specification 6170-4F, or later, or certified to</a:t>
            </a:r>
            <a:r>
              <a:rPr lang="en-US" sz="1900" strike="sngStrike" spc="-325" dirty="0">
                <a:solidFill>
                  <a:srgbClr val="FF0000"/>
                </a:solidFill>
                <a:effectLst/>
                <a:latin typeface="Arial" panose="020B0604020202020204" pitchFamily="34" charset="0"/>
                <a:ea typeface="Arial" panose="020B0604020202020204" pitchFamily="34" charset="0"/>
              </a:rPr>
              <a:t> </a:t>
            </a:r>
            <a:r>
              <a:rPr lang="en-US" sz="1900" strike="sngStrike" dirty="0">
                <a:solidFill>
                  <a:srgbClr val="FF0000"/>
                </a:solidFill>
                <a:effectLst/>
                <a:latin typeface="Arial" panose="020B0604020202020204" pitchFamily="34" charset="0"/>
                <a:ea typeface="Arial" panose="020B0604020202020204" pitchFamily="34" charset="0"/>
              </a:rPr>
              <a:t>NFPA 1977. </a:t>
            </a:r>
            <a:r>
              <a:rPr lang="en-US" sz="1900" dirty="0">
                <a:solidFill>
                  <a:schemeClr val="accent1">
                    <a:lumMod val="50000"/>
                  </a:schemeClr>
                </a:solidFill>
                <a:effectLst/>
                <a:latin typeface="Arial" panose="020B0604020202020204" pitchFamily="34" charset="0"/>
                <a:ea typeface="Arial" panose="020B0604020202020204" pitchFamily="34" charset="0"/>
              </a:rPr>
              <a:t>One pair per person. Chaps or cut-resistant pants for chain saw use shall meet the requirements of ASTM F-1897 (current version).  Chaps meeting Forest Service 6170-4 meet the ASTM standard and are acceptable. Chaps shall overlap boots at least 2”.</a:t>
            </a:r>
            <a:endParaRPr lang="en-US" sz="1900" b="1" u="sng" spc="-5" dirty="0">
              <a:solidFill>
                <a:schemeClr val="accent1">
                  <a:lumMod val="50000"/>
                </a:schemeClr>
              </a:solidFill>
              <a:latin typeface="Arial" panose="020B0604020202020204" pitchFamily="34" charset="0"/>
              <a:cs typeface="Arial" panose="020B0604020202020204" pitchFamily="34" charset="0"/>
            </a:endParaRPr>
          </a:p>
          <a:p>
            <a:pPr marR="5080">
              <a:spcBef>
                <a:spcPts val="1010"/>
              </a:spcBef>
              <a:tabLst>
                <a:tab pos="230188" algn="l"/>
              </a:tabLst>
            </a:pPr>
            <a:r>
              <a:rPr lang="en-US" sz="1900" b="1" spc="-5" dirty="0">
                <a:solidFill>
                  <a:schemeClr val="accent1">
                    <a:lumMod val="50000"/>
                  </a:schemeClr>
                </a:solidFill>
                <a:latin typeface="Arial" panose="020B0604020202020204" pitchFamily="34" charset="0"/>
                <a:cs typeface="Arial" panose="020B0604020202020204" pitchFamily="34" charset="0"/>
              </a:rPr>
              <a:t>See Section E of the solicitation for technical evaluation submission requirements.</a:t>
            </a:r>
            <a:endParaRPr lang="en-US" sz="1900" b="1" dirty="0">
              <a:solidFill>
                <a:schemeClr val="accent1">
                  <a:lumMod val="50000"/>
                </a:schemeClr>
              </a:solidFill>
              <a:latin typeface="Arial" panose="020B0604020202020204" pitchFamily="34" charset="0"/>
              <a:cs typeface="Arial" panose="020B0604020202020204" pitchFamily="34" charset="0"/>
            </a:endParaRPr>
          </a:p>
          <a:p>
            <a:pPr lvl="1"/>
            <a:endParaRPr lang="en-US" dirty="0"/>
          </a:p>
        </p:txBody>
      </p:sp>
    </p:spTree>
    <p:extLst>
      <p:ext uri="{BB962C8B-B14F-4D97-AF65-F5344CB8AC3E}">
        <p14:creationId xmlns:p14="http://schemas.microsoft.com/office/powerpoint/2010/main" val="3510029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83000">
              <a:schemeClr val="tx2">
                <a:lumMod val="20000"/>
                <a:lumOff val="80000"/>
              </a:schemeClr>
            </a:gs>
            <a:gs pos="100000">
              <a:schemeClr val="accent1">
                <a:lumMod val="50000"/>
                <a:shade val="67500"/>
                <a:satMod val="115000"/>
                <a:alpha val="95000"/>
              </a:schemeClr>
            </a:gs>
            <a:gs pos="100000">
              <a:schemeClr val="accent1">
                <a:lumMod val="50000"/>
                <a:shade val="100000"/>
                <a:satMod val="115000"/>
              </a:schemeClr>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00983-5529-BCE8-E7E8-24B7C021150D}"/>
              </a:ext>
            </a:extLst>
          </p:cNvPr>
          <p:cNvSpPr>
            <a:spLocks noGrp="1"/>
          </p:cNvSpPr>
          <p:nvPr>
            <p:ph type="title"/>
          </p:nvPr>
        </p:nvSpPr>
        <p:spPr>
          <a:solidFill>
            <a:schemeClr val="accent1">
              <a:lumMod val="50000"/>
            </a:schemeClr>
          </a:solidFill>
        </p:spPr>
        <p:txBody>
          <a:bodyPr>
            <a:normAutofit/>
          </a:bodyPr>
          <a:lstStyle/>
          <a:p>
            <a:r>
              <a:rPr lang="en-US" sz="4000" dirty="0">
                <a:solidFill>
                  <a:srgbClr val="FFFFFF"/>
                </a:solidFill>
              </a:rPr>
              <a:t>VIPR changes for 2023</a:t>
            </a:r>
          </a:p>
        </p:txBody>
      </p:sp>
      <p:sp>
        <p:nvSpPr>
          <p:cNvPr id="4" name="Content Placeholder 3">
            <a:extLst>
              <a:ext uri="{FF2B5EF4-FFF2-40B4-BE49-F238E27FC236}">
                <a16:creationId xmlns:a16="http://schemas.microsoft.com/office/drawing/2014/main" id="{A9641371-EE6A-C470-5345-FB991ACC34E3}"/>
              </a:ext>
            </a:extLst>
          </p:cNvPr>
          <p:cNvSpPr>
            <a:spLocks noGrp="1"/>
          </p:cNvSpPr>
          <p:nvPr>
            <p:ph sz="half" idx="1"/>
          </p:nvPr>
        </p:nvSpPr>
        <p:spPr>
          <a:xfrm>
            <a:off x="838200" y="1825625"/>
            <a:ext cx="10515600" cy="4843030"/>
          </a:xfrm>
        </p:spPr>
        <p:txBody>
          <a:bodyPr>
            <a:normAutofit fontScale="77500" lnSpcReduction="20000"/>
          </a:bodyPr>
          <a:lstStyle/>
          <a:p>
            <a:pPr marL="0" indent="0">
              <a:buNone/>
            </a:pPr>
            <a:r>
              <a:rPr lang="en-US" sz="3200" b="1" u="sng" dirty="0">
                <a:solidFill>
                  <a:schemeClr val="accent1">
                    <a:lumMod val="50000"/>
                  </a:schemeClr>
                </a:solidFill>
              </a:rPr>
              <a:t>Mechanic with Service Truck</a:t>
            </a:r>
          </a:p>
          <a:p>
            <a:pPr marR="5080">
              <a:spcBef>
                <a:spcPts val="1010"/>
              </a:spcBef>
              <a:tabLst>
                <a:tab pos="230188" algn="l"/>
              </a:tabLst>
            </a:pPr>
            <a:r>
              <a:rPr lang="en-US" sz="3200" spc="-5" dirty="0">
                <a:solidFill>
                  <a:schemeClr val="accent1">
                    <a:lumMod val="50000"/>
                  </a:schemeClr>
                </a:solidFill>
                <a:latin typeface="Arial" panose="020B0604020202020204" pitchFamily="34" charset="0"/>
                <a:cs typeface="Arial" panose="020B0604020202020204" pitchFamily="34" charset="0"/>
              </a:rPr>
              <a:t>D.2.3 – Minimum Requirements</a:t>
            </a:r>
          </a:p>
          <a:p>
            <a:pPr marR="5080" lvl="1">
              <a:spcBef>
                <a:spcPts val="1010"/>
              </a:spcBef>
              <a:tabLst>
                <a:tab pos="230188" algn="l"/>
              </a:tabLst>
            </a:pPr>
            <a:r>
              <a:rPr lang="en-US" sz="2800" spc="-5" dirty="0">
                <a:solidFill>
                  <a:schemeClr val="accent1">
                    <a:lumMod val="50000"/>
                  </a:schemeClr>
                </a:solidFill>
                <a:latin typeface="Arial" panose="020B0604020202020204" pitchFamily="34" charset="0"/>
                <a:cs typeface="Arial" panose="020B0604020202020204" pitchFamily="34" charset="0"/>
              </a:rPr>
              <a:t>(1) Code Reader – </a:t>
            </a:r>
            <a:r>
              <a:rPr lang="en-US" sz="2800" strike="sngStrike" spc="-5" dirty="0">
                <a:solidFill>
                  <a:srgbClr val="C00000"/>
                </a:solidFill>
                <a:latin typeface="Arial" panose="020B0604020202020204" pitchFamily="34" charset="0"/>
                <a:cs typeface="Arial" panose="020B0604020202020204" pitchFamily="34" charset="0"/>
              </a:rPr>
              <a:t>generic.</a:t>
            </a:r>
            <a:r>
              <a:rPr lang="en-US" sz="2800" spc="-5" dirty="0">
                <a:solidFill>
                  <a:schemeClr val="accent1">
                    <a:lumMod val="50000"/>
                  </a:schemeClr>
                </a:solidFill>
                <a:latin typeface="Arial" panose="020B0604020202020204" pitchFamily="34" charset="0"/>
                <a:cs typeface="Arial" panose="020B0604020202020204" pitchFamily="34" charset="0"/>
              </a:rPr>
              <a:t> Must have ability to read models from 1995-present, must have ability to accept software upgrades, must have ability to diagnose ABS (brakes)/SRS (Air bags)/Engine Symptoms, must be self-sustained device with built-in screen, buttons, and software. (No mobile devices as screen), must have universal compatibility with many makes/models, must contain all power source and data cables required to function correctly. </a:t>
            </a:r>
          </a:p>
          <a:p>
            <a:pPr marL="285750" marR="5080" indent="-285750">
              <a:spcBef>
                <a:spcPts val="1010"/>
              </a:spcBef>
              <a:buFont typeface="Wingdings" panose="05000000000000000000" pitchFamily="2" charset="2"/>
              <a:buChar char="§"/>
              <a:tabLst>
                <a:tab pos="230188" algn="l"/>
              </a:tabLst>
            </a:pPr>
            <a:r>
              <a:rPr lang="en-US" sz="3200" spc="-5" dirty="0">
                <a:solidFill>
                  <a:schemeClr val="accent1">
                    <a:lumMod val="50000"/>
                  </a:schemeClr>
                </a:solidFill>
                <a:latin typeface="Arial" panose="020B0604020202020204" pitchFamily="34" charset="0"/>
                <a:cs typeface="Arial" panose="020B0604020202020204" pitchFamily="34" charset="0"/>
              </a:rPr>
              <a:t>D.3.1 – REPAIRS</a:t>
            </a:r>
          </a:p>
          <a:p>
            <a:pPr marR="5080" lvl="1">
              <a:spcBef>
                <a:spcPts val="1010"/>
              </a:spcBef>
              <a:tabLst>
                <a:tab pos="230188" algn="l"/>
              </a:tabLst>
            </a:pPr>
            <a:r>
              <a:rPr lang="en-US" sz="2800" spc="-5" dirty="0">
                <a:solidFill>
                  <a:schemeClr val="accent1">
                    <a:lumMod val="50000"/>
                  </a:schemeClr>
                </a:solidFill>
                <a:latin typeface="Arial" panose="020B0604020202020204" pitchFamily="34" charset="0"/>
                <a:cs typeface="Arial" panose="020B0604020202020204" pitchFamily="34" charset="0"/>
              </a:rPr>
              <a:t>Repairs shall be made and paid for by the Contractor. The Government may, at its option, elect to make such repairs when necessary to keep the resource operating. The cost of such repairs will be </a:t>
            </a:r>
            <a:r>
              <a:rPr lang="en-US" sz="2800" strike="sngStrike" spc="-5" dirty="0">
                <a:solidFill>
                  <a:srgbClr val="C00000"/>
                </a:solidFill>
                <a:latin typeface="Arial" panose="020B0604020202020204" pitchFamily="34" charset="0"/>
                <a:cs typeface="Arial" panose="020B0604020202020204" pitchFamily="34" charset="0"/>
              </a:rPr>
              <a:t>$90 </a:t>
            </a:r>
            <a:r>
              <a:rPr lang="en-US" sz="2800" spc="-5" dirty="0">
                <a:solidFill>
                  <a:schemeClr val="accent1">
                    <a:lumMod val="50000"/>
                  </a:schemeClr>
                </a:solidFill>
                <a:latin typeface="Arial" panose="020B0604020202020204" pitchFamily="34" charset="0"/>
                <a:cs typeface="Arial" panose="020B0604020202020204" pitchFamily="34" charset="0"/>
              </a:rPr>
              <a:t>$100 per hour, plus parts and will be deducted from payment to the contractor. </a:t>
            </a:r>
            <a:endParaRPr lang="en-US" sz="2800" dirty="0">
              <a:solidFill>
                <a:schemeClr val="accent1">
                  <a:lumMod val="50000"/>
                </a:schemeClr>
              </a:solidFill>
            </a:endParaRPr>
          </a:p>
          <a:p>
            <a:pPr marL="285750" marR="5080" indent="-285750">
              <a:lnSpc>
                <a:spcPct val="100000"/>
              </a:lnSpc>
              <a:spcBef>
                <a:spcPts val="1010"/>
              </a:spcBef>
              <a:buFont typeface="Wingdings" panose="05000000000000000000" pitchFamily="2" charset="2"/>
              <a:buChar char="§"/>
              <a:tabLst>
                <a:tab pos="230188" algn="l"/>
              </a:tabLst>
            </a:pPr>
            <a:r>
              <a:rPr lang="en-US" sz="3600" b="1" u="sng" spc="-5" dirty="0">
                <a:solidFill>
                  <a:schemeClr val="accent1">
                    <a:lumMod val="50000"/>
                  </a:schemeClr>
                </a:solidFill>
                <a:latin typeface="Arial" panose="020B0604020202020204" pitchFamily="34" charset="0"/>
                <a:cs typeface="Arial" panose="020B0604020202020204" pitchFamily="34" charset="0"/>
              </a:rPr>
              <a:t>See Section E of the solicitation for technical evaluation submission requirements.</a:t>
            </a:r>
            <a:endParaRPr lang="en-US" sz="3600" b="1" u="sng" dirty="0">
              <a:solidFill>
                <a:schemeClr val="accent1">
                  <a:lumMod val="50000"/>
                </a:schemeClr>
              </a:solidFill>
              <a:latin typeface="Arial" panose="020B0604020202020204" pitchFamily="34" charset="0"/>
              <a:cs typeface="Arial" panose="020B0604020202020204" pitchFamily="34" charset="0"/>
            </a:endParaRPr>
          </a:p>
          <a:p>
            <a:pPr marL="0" indent="0">
              <a:buNone/>
            </a:pPr>
            <a:endParaRPr lang="en-US" sz="3200" b="1" u="sng" dirty="0">
              <a:solidFill>
                <a:schemeClr val="accent1">
                  <a:lumMod val="50000"/>
                </a:schemeClr>
              </a:solidFill>
            </a:endParaRPr>
          </a:p>
        </p:txBody>
      </p:sp>
    </p:spTree>
    <p:extLst>
      <p:ext uri="{BB962C8B-B14F-4D97-AF65-F5344CB8AC3E}">
        <p14:creationId xmlns:p14="http://schemas.microsoft.com/office/powerpoint/2010/main" val="1303674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83000">
              <a:schemeClr val="tx2">
                <a:lumMod val="20000"/>
                <a:lumOff val="80000"/>
              </a:schemeClr>
            </a:gs>
            <a:gs pos="100000">
              <a:schemeClr val="accent1">
                <a:lumMod val="50000"/>
                <a:shade val="67500"/>
                <a:satMod val="115000"/>
                <a:alpha val="95000"/>
              </a:schemeClr>
            </a:gs>
            <a:gs pos="100000">
              <a:schemeClr val="accent1">
                <a:lumMod val="50000"/>
                <a:shade val="100000"/>
                <a:satMod val="115000"/>
              </a:schemeClr>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00983-5529-BCE8-E7E8-24B7C021150D}"/>
              </a:ext>
            </a:extLst>
          </p:cNvPr>
          <p:cNvSpPr>
            <a:spLocks noGrp="1"/>
          </p:cNvSpPr>
          <p:nvPr>
            <p:ph type="title"/>
          </p:nvPr>
        </p:nvSpPr>
        <p:spPr>
          <a:solidFill>
            <a:schemeClr val="accent1">
              <a:lumMod val="50000"/>
            </a:schemeClr>
          </a:solidFill>
        </p:spPr>
        <p:txBody>
          <a:bodyPr>
            <a:normAutofit/>
          </a:bodyPr>
          <a:lstStyle/>
          <a:p>
            <a:r>
              <a:rPr lang="en-US" sz="4000" dirty="0">
                <a:solidFill>
                  <a:srgbClr val="FFFFFF"/>
                </a:solidFill>
              </a:rPr>
              <a:t>VIPR changes for 2023</a:t>
            </a:r>
          </a:p>
        </p:txBody>
      </p:sp>
      <p:sp>
        <p:nvSpPr>
          <p:cNvPr id="4" name="Content Placeholder 3">
            <a:extLst>
              <a:ext uri="{FF2B5EF4-FFF2-40B4-BE49-F238E27FC236}">
                <a16:creationId xmlns:a16="http://schemas.microsoft.com/office/drawing/2014/main" id="{A9641371-EE6A-C470-5345-FB991ACC34E3}"/>
              </a:ext>
            </a:extLst>
          </p:cNvPr>
          <p:cNvSpPr>
            <a:spLocks noGrp="1"/>
          </p:cNvSpPr>
          <p:nvPr>
            <p:ph sz="half" idx="1"/>
          </p:nvPr>
        </p:nvSpPr>
        <p:spPr>
          <a:xfrm>
            <a:off x="838200" y="1825625"/>
            <a:ext cx="10515600" cy="4843030"/>
          </a:xfrm>
        </p:spPr>
        <p:txBody>
          <a:bodyPr>
            <a:normAutofit/>
          </a:bodyPr>
          <a:lstStyle/>
          <a:p>
            <a:pPr marL="0" indent="0">
              <a:buNone/>
            </a:pPr>
            <a:r>
              <a:rPr lang="en-US" sz="3200" b="1" u="sng" dirty="0">
                <a:solidFill>
                  <a:schemeClr val="accent1">
                    <a:lumMod val="50000"/>
                  </a:schemeClr>
                </a:solidFill>
              </a:rPr>
              <a:t>Fuel Tenders</a:t>
            </a:r>
          </a:p>
          <a:p>
            <a:pPr marL="457200" lvl="1" indent="0">
              <a:buNone/>
            </a:pPr>
            <a:r>
              <a:rPr lang="en-US" sz="2800" spc="-5" dirty="0">
                <a:solidFill>
                  <a:schemeClr val="accent1">
                    <a:lumMod val="50000"/>
                  </a:schemeClr>
                </a:solidFill>
                <a:latin typeface="Arial" panose="020B0604020202020204" pitchFamily="34" charset="0"/>
                <a:cs typeface="Arial" panose="020B0604020202020204" pitchFamily="34" charset="0"/>
              </a:rPr>
              <a:t>(a) There will be no Double Shift paid under this agreement. Agency personnel at the Section Chief level may, by resource order, authorize additional operators if needed during the assignments. Additional operators, when ordered will be paid a daily rate of </a:t>
            </a:r>
            <a:r>
              <a:rPr lang="en-US" sz="2800" u="sng" spc="-5" dirty="0">
                <a:solidFill>
                  <a:srgbClr val="C00000"/>
                </a:solidFill>
                <a:latin typeface="Arial" panose="020B0604020202020204" pitchFamily="34" charset="0"/>
                <a:cs typeface="Arial" panose="020B0604020202020204" pitchFamily="34" charset="0"/>
              </a:rPr>
              <a:t>$500 </a:t>
            </a:r>
            <a:r>
              <a:rPr lang="en-US" sz="2800" spc="-5" dirty="0">
                <a:solidFill>
                  <a:schemeClr val="accent1">
                    <a:lumMod val="50000"/>
                  </a:schemeClr>
                </a:solidFill>
                <a:latin typeface="Arial" panose="020B0604020202020204" pitchFamily="34" charset="0"/>
                <a:cs typeface="Arial" panose="020B0604020202020204" pitchFamily="34" charset="0"/>
              </a:rPr>
              <a:t>per operator. </a:t>
            </a:r>
          </a:p>
          <a:p>
            <a:pPr marL="0" indent="0">
              <a:buNone/>
            </a:pPr>
            <a:endParaRPr lang="en-US" sz="3200" b="1" u="sng" dirty="0">
              <a:solidFill>
                <a:schemeClr val="accent1">
                  <a:lumMod val="50000"/>
                </a:schemeClr>
              </a:solidFill>
            </a:endParaRPr>
          </a:p>
          <a:p>
            <a:pPr marL="742950" marR="5080" lvl="1" indent="-285750">
              <a:lnSpc>
                <a:spcPct val="100000"/>
              </a:lnSpc>
              <a:spcBef>
                <a:spcPts val="1010"/>
              </a:spcBef>
              <a:buFont typeface="Wingdings" panose="05000000000000000000" pitchFamily="2" charset="2"/>
              <a:buChar char="§"/>
              <a:tabLst>
                <a:tab pos="230188" algn="l"/>
              </a:tabLst>
            </a:pPr>
            <a:r>
              <a:rPr lang="en-US" sz="3200" b="1" u="sng" spc="-5" dirty="0">
                <a:solidFill>
                  <a:schemeClr val="accent1">
                    <a:lumMod val="50000"/>
                  </a:schemeClr>
                </a:solidFill>
                <a:latin typeface="Arial" panose="020B0604020202020204" pitchFamily="34" charset="0"/>
                <a:cs typeface="Arial" panose="020B0604020202020204" pitchFamily="34" charset="0"/>
              </a:rPr>
              <a:t>See Section E of the solicitation for technical evaluation submission requirements.</a:t>
            </a:r>
            <a:endParaRPr lang="en-US" sz="3200" b="1" u="sng" dirty="0">
              <a:solidFill>
                <a:schemeClr val="accent1">
                  <a:lumMod val="50000"/>
                </a:schemeClr>
              </a:solidFill>
              <a:latin typeface="Arial" panose="020B0604020202020204" pitchFamily="34" charset="0"/>
              <a:cs typeface="Arial" panose="020B0604020202020204" pitchFamily="34" charset="0"/>
            </a:endParaRPr>
          </a:p>
          <a:p>
            <a:pPr marL="0" indent="0">
              <a:buNone/>
            </a:pPr>
            <a:endParaRPr lang="en-US" sz="3200" b="1" u="sng" dirty="0">
              <a:solidFill>
                <a:schemeClr val="accent1">
                  <a:lumMod val="50000"/>
                </a:schemeClr>
              </a:solidFill>
            </a:endParaRPr>
          </a:p>
        </p:txBody>
      </p:sp>
    </p:spTree>
    <p:extLst>
      <p:ext uri="{BB962C8B-B14F-4D97-AF65-F5344CB8AC3E}">
        <p14:creationId xmlns:p14="http://schemas.microsoft.com/office/powerpoint/2010/main" val="443445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83000">
              <a:schemeClr val="tx2">
                <a:lumMod val="20000"/>
                <a:lumOff val="80000"/>
              </a:schemeClr>
            </a:gs>
            <a:gs pos="100000">
              <a:schemeClr val="accent1">
                <a:lumMod val="50000"/>
                <a:shade val="67500"/>
                <a:satMod val="115000"/>
                <a:alpha val="95000"/>
              </a:schemeClr>
            </a:gs>
            <a:gs pos="100000">
              <a:schemeClr val="accent1">
                <a:lumMod val="50000"/>
                <a:shade val="100000"/>
                <a:satMod val="115000"/>
              </a:schemeClr>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00983-5529-BCE8-E7E8-24B7C021150D}"/>
              </a:ext>
            </a:extLst>
          </p:cNvPr>
          <p:cNvSpPr>
            <a:spLocks noGrp="1"/>
          </p:cNvSpPr>
          <p:nvPr>
            <p:ph type="title"/>
          </p:nvPr>
        </p:nvSpPr>
        <p:spPr>
          <a:solidFill>
            <a:schemeClr val="accent1">
              <a:lumMod val="50000"/>
            </a:schemeClr>
          </a:solidFill>
        </p:spPr>
        <p:txBody>
          <a:bodyPr>
            <a:normAutofit/>
          </a:bodyPr>
          <a:lstStyle/>
          <a:p>
            <a:r>
              <a:rPr lang="en-US" sz="4000" dirty="0">
                <a:solidFill>
                  <a:srgbClr val="FFFFFF"/>
                </a:solidFill>
              </a:rPr>
              <a:t>VIPR changes for 2023</a:t>
            </a:r>
          </a:p>
        </p:txBody>
      </p:sp>
      <p:sp>
        <p:nvSpPr>
          <p:cNvPr id="4" name="Content Placeholder 3">
            <a:extLst>
              <a:ext uri="{FF2B5EF4-FFF2-40B4-BE49-F238E27FC236}">
                <a16:creationId xmlns:a16="http://schemas.microsoft.com/office/drawing/2014/main" id="{A9641371-EE6A-C470-5345-FB991ACC34E3}"/>
              </a:ext>
            </a:extLst>
          </p:cNvPr>
          <p:cNvSpPr>
            <a:spLocks noGrp="1"/>
          </p:cNvSpPr>
          <p:nvPr>
            <p:ph sz="half" idx="1"/>
          </p:nvPr>
        </p:nvSpPr>
        <p:spPr>
          <a:xfrm>
            <a:off x="838200" y="1825625"/>
            <a:ext cx="10515600" cy="4843030"/>
          </a:xfrm>
        </p:spPr>
        <p:txBody>
          <a:bodyPr>
            <a:normAutofit/>
          </a:bodyPr>
          <a:lstStyle/>
          <a:p>
            <a:pPr marL="0" indent="0">
              <a:buNone/>
            </a:pPr>
            <a:r>
              <a:rPr lang="en-US" sz="3200" b="1" u="sng" dirty="0">
                <a:solidFill>
                  <a:schemeClr val="accent1">
                    <a:lumMod val="50000"/>
                  </a:schemeClr>
                </a:solidFill>
              </a:rPr>
              <a:t>Vehicle with driver</a:t>
            </a:r>
          </a:p>
          <a:p>
            <a:pPr marR="5080" lvl="1">
              <a:spcBef>
                <a:spcPts val="1010"/>
              </a:spcBef>
              <a:tabLst>
                <a:tab pos="230188" algn="l"/>
              </a:tabLst>
            </a:pPr>
            <a:r>
              <a:rPr lang="en-US" spc="-5" dirty="0">
                <a:solidFill>
                  <a:schemeClr val="accent1">
                    <a:lumMod val="50000"/>
                  </a:schemeClr>
                </a:solidFill>
                <a:latin typeface="Arial" panose="020B0604020202020204" pitchFamily="34" charset="0"/>
                <a:cs typeface="Arial" panose="020B0604020202020204" pitchFamily="34" charset="0"/>
              </a:rPr>
              <a:t>D.2.1.1 – Contractor Provided Equipment</a:t>
            </a:r>
          </a:p>
          <a:p>
            <a:pPr marR="5080" lvl="2">
              <a:spcBef>
                <a:spcPts val="1010"/>
              </a:spcBef>
              <a:tabLst>
                <a:tab pos="230188" algn="l"/>
              </a:tabLst>
            </a:pPr>
            <a:r>
              <a:rPr lang="en-US" spc="-5" dirty="0">
                <a:solidFill>
                  <a:schemeClr val="accent1">
                    <a:lumMod val="50000"/>
                  </a:schemeClr>
                </a:solidFill>
                <a:latin typeface="Arial" panose="020B0604020202020204" pitchFamily="34" charset="0"/>
                <a:cs typeface="Arial" panose="020B0604020202020204" pitchFamily="34" charset="0"/>
              </a:rPr>
              <a:t>(a) Vehicles shall be equipped with a spare tire (see below), wheel wrench and jack. </a:t>
            </a:r>
          </a:p>
          <a:p>
            <a:pPr marR="5080" lvl="2">
              <a:spcBef>
                <a:spcPts val="1010"/>
              </a:spcBef>
              <a:tabLst>
                <a:tab pos="230188" algn="l"/>
              </a:tabLst>
            </a:pPr>
            <a:r>
              <a:rPr lang="en-US" spc="-5" dirty="0">
                <a:solidFill>
                  <a:schemeClr val="accent1">
                    <a:lumMod val="50000"/>
                  </a:schemeClr>
                </a:solidFill>
                <a:latin typeface="Arial" panose="020B0604020202020204" pitchFamily="34" charset="0"/>
                <a:cs typeface="Arial" panose="020B0604020202020204" pitchFamily="34" charset="0"/>
              </a:rPr>
              <a:t>(b) Vendor must provide tie downs, straps, netting to secure the load. </a:t>
            </a:r>
            <a:endParaRPr lang="en-US" sz="2400" spc="-5" dirty="0">
              <a:solidFill>
                <a:schemeClr val="accent1">
                  <a:lumMod val="50000"/>
                </a:schemeClr>
              </a:solidFill>
              <a:latin typeface="Arial" panose="020B0604020202020204" pitchFamily="34" charset="0"/>
              <a:cs typeface="Arial" panose="020B0604020202020204" pitchFamily="34" charset="0"/>
            </a:endParaRPr>
          </a:p>
          <a:p>
            <a:pPr lvl="3"/>
            <a:endParaRPr lang="en-US" sz="2200" b="1" u="sng" dirty="0">
              <a:solidFill>
                <a:schemeClr val="accent1">
                  <a:lumMod val="50000"/>
                </a:schemeClr>
              </a:solidFill>
            </a:endParaRPr>
          </a:p>
          <a:p>
            <a:pPr marL="742950" marR="5080" lvl="1" indent="-285750">
              <a:lnSpc>
                <a:spcPct val="100000"/>
              </a:lnSpc>
              <a:spcBef>
                <a:spcPts val="1010"/>
              </a:spcBef>
              <a:buFont typeface="Wingdings" panose="05000000000000000000" pitchFamily="2" charset="2"/>
              <a:buChar char="§"/>
              <a:tabLst>
                <a:tab pos="230188" algn="l"/>
              </a:tabLst>
            </a:pPr>
            <a:r>
              <a:rPr lang="en-US" sz="3200" b="1" u="sng" spc="-5" dirty="0">
                <a:solidFill>
                  <a:schemeClr val="accent1">
                    <a:lumMod val="50000"/>
                  </a:schemeClr>
                </a:solidFill>
                <a:latin typeface="Arial" panose="020B0604020202020204" pitchFamily="34" charset="0"/>
                <a:cs typeface="Arial" panose="020B0604020202020204" pitchFamily="34" charset="0"/>
              </a:rPr>
              <a:t>See Section E of the solicitation for technical evaluation submission requirements.</a:t>
            </a:r>
            <a:endParaRPr lang="en-US" sz="3200" b="1" u="sng" dirty="0">
              <a:solidFill>
                <a:schemeClr val="accent1">
                  <a:lumMod val="50000"/>
                </a:schemeClr>
              </a:solidFill>
              <a:latin typeface="Arial" panose="020B0604020202020204" pitchFamily="34" charset="0"/>
              <a:cs typeface="Arial" panose="020B0604020202020204" pitchFamily="34" charset="0"/>
            </a:endParaRPr>
          </a:p>
          <a:p>
            <a:pPr marL="0" indent="0">
              <a:buNone/>
            </a:pPr>
            <a:endParaRPr lang="en-US" sz="3200" b="1" u="sng" dirty="0">
              <a:solidFill>
                <a:schemeClr val="accent1">
                  <a:lumMod val="50000"/>
                </a:schemeClr>
              </a:solidFill>
            </a:endParaRPr>
          </a:p>
        </p:txBody>
      </p:sp>
    </p:spTree>
    <p:extLst>
      <p:ext uri="{BB962C8B-B14F-4D97-AF65-F5344CB8AC3E}">
        <p14:creationId xmlns:p14="http://schemas.microsoft.com/office/powerpoint/2010/main" val="3395410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83000">
              <a:schemeClr val="tx2">
                <a:lumMod val="20000"/>
                <a:lumOff val="80000"/>
              </a:schemeClr>
            </a:gs>
            <a:gs pos="100000">
              <a:schemeClr val="accent1">
                <a:lumMod val="50000"/>
                <a:shade val="67500"/>
                <a:satMod val="115000"/>
                <a:alpha val="95000"/>
              </a:schemeClr>
            </a:gs>
            <a:gs pos="100000">
              <a:schemeClr val="accent1">
                <a:lumMod val="50000"/>
                <a:shade val="100000"/>
                <a:satMod val="115000"/>
              </a:schemeClr>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00983-5529-BCE8-E7E8-24B7C021150D}"/>
              </a:ext>
            </a:extLst>
          </p:cNvPr>
          <p:cNvSpPr>
            <a:spLocks noGrp="1"/>
          </p:cNvSpPr>
          <p:nvPr>
            <p:ph type="title"/>
          </p:nvPr>
        </p:nvSpPr>
        <p:spPr>
          <a:solidFill>
            <a:schemeClr val="accent1">
              <a:lumMod val="50000"/>
            </a:schemeClr>
          </a:solidFill>
        </p:spPr>
        <p:txBody>
          <a:bodyPr>
            <a:normAutofit/>
          </a:bodyPr>
          <a:lstStyle/>
          <a:p>
            <a:r>
              <a:rPr lang="en-US" sz="4000" dirty="0">
                <a:solidFill>
                  <a:srgbClr val="FFFFFF"/>
                </a:solidFill>
              </a:rPr>
              <a:t>VIPR changes for 2023</a:t>
            </a:r>
          </a:p>
        </p:txBody>
      </p:sp>
      <p:sp>
        <p:nvSpPr>
          <p:cNvPr id="4" name="Content Placeholder 3">
            <a:extLst>
              <a:ext uri="{FF2B5EF4-FFF2-40B4-BE49-F238E27FC236}">
                <a16:creationId xmlns:a16="http://schemas.microsoft.com/office/drawing/2014/main" id="{A9641371-EE6A-C470-5345-FB991ACC34E3}"/>
              </a:ext>
            </a:extLst>
          </p:cNvPr>
          <p:cNvSpPr>
            <a:spLocks noGrp="1"/>
          </p:cNvSpPr>
          <p:nvPr>
            <p:ph sz="half" idx="1"/>
          </p:nvPr>
        </p:nvSpPr>
        <p:spPr>
          <a:xfrm>
            <a:off x="838200" y="1825625"/>
            <a:ext cx="10515600" cy="4843030"/>
          </a:xfrm>
        </p:spPr>
        <p:txBody>
          <a:bodyPr>
            <a:normAutofit/>
          </a:bodyPr>
          <a:lstStyle/>
          <a:p>
            <a:pPr marL="0" indent="0">
              <a:buNone/>
            </a:pPr>
            <a:r>
              <a:rPr lang="en-US" sz="3200" b="1" u="sng" dirty="0">
                <a:solidFill>
                  <a:schemeClr val="accent1">
                    <a:lumMod val="50000"/>
                  </a:schemeClr>
                </a:solidFill>
              </a:rPr>
              <a:t>No Major Changes </a:t>
            </a:r>
          </a:p>
          <a:p>
            <a:pPr lvl="1"/>
            <a:r>
              <a:rPr lang="en-US" sz="2800" dirty="0">
                <a:solidFill>
                  <a:schemeClr val="accent1">
                    <a:lumMod val="50000"/>
                  </a:schemeClr>
                </a:solidFill>
              </a:rPr>
              <a:t>Mobile Laundry</a:t>
            </a:r>
          </a:p>
          <a:p>
            <a:pPr lvl="1"/>
            <a:r>
              <a:rPr lang="en-US" sz="2800" dirty="0">
                <a:solidFill>
                  <a:schemeClr val="accent1">
                    <a:lumMod val="50000"/>
                  </a:schemeClr>
                </a:solidFill>
              </a:rPr>
              <a:t>Crew Carrier Buses</a:t>
            </a:r>
          </a:p>
          <a:p>
            <a:pPr marL="742950" marR="5080" lvl="1" indent="-285750">
              <a:lnSpc>
                <a:spcPct val="100000"/>
              </a:lnSpc>
              <a:spcBef>
                <a:spcPts val="1010"/>
              </a:spcBef>
              <a:buFont typeface="Wingdings" panose="05000000000000000000" pitchFamily="2" charset="2"/>
              <a:buChar char="§"/>
              <a:tabLst>
                <a:tab pos="230188" algn="l"/>
              </a:tabLst>
            </a:pPr>
            <a:r>
              <a:rPr lang="en-US" sz="3200" b="1" u="sng" spc="-5" dirty="0">
                <a:solidFill>
                  <a:schemeClr val="accent1">
                    <a:lumMod val="50000"/>
                  </a:schemeClr>
                </a:solidFill>
                <a:latin typeface="Arial" panose="020B0604020202020204" pitchFamily="34" charset="0"/>
                <a:cs typeface="Arial" panose="020B0604020202020204" pitchFamily="34" charset="0"/>
              </a:rPr>
              <a:t>See Section E of the solicitation for technical evaluation submission requirements.</a:t>
            </a:r>
            <a:endParaRPr lang="en-US" sz="3200" b="1" u="sng" dirty="0">
              <a:solidFill>
                <a:schemeClr val="accent1">
                  <a:lumMod val="50000"/>
                </a:schemeClr>
              </a:solidFill>
              <a:latin typeface="Arial" panose="020B0604020202020204" pitchFamily="34" charset="0"/>
              <a:cs typeface="Arial" panose="020B0604020202020204" pitchFamily="34" charset="0"/>
            </a:endParaRPr>
          </a:p>
          <a:p>
            <a:pPr marL="0" indent="0">
              <a:buNone/>
            </a:pPr>
            <a:endParaRPr lang="en-US" sz="3200" b="1" u="sng" dirty="0">
              <a:solidFill>
                <a:schemeClr val="accent1">
                  <a:lumMod val="50000"/>
                </a:schemeClr>
              </a:solidFill>
            </a:endParaRPr>
          </a:p>
        </p:txBody>
      </p:sp>
    </p:spTree>
    <p:extLst>
      <p:ext uri="{BB962C8B-B14F-4D97-AF65-F5344CB8AC3E}">
        <p14:creationId xmlns:p14="http://schemas.microsoft.com/office/powerpoint/2010/main" val="2064906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alpha val="45000"/>
              </a:schemeClr>
            </a:gs>
            <a:gs pos="100000">
              <a:schemeClr val="accent1">
                <a:lumMod val="50000"/>
                <a:shade val="67500"/>
                <a:satMod val="115000"/>
                <a:alpha val="95000"/>
              </a:schemeClr>
            </a:gs>
            <a:gs pos="100000">
              <a:schemeClr val="accent1">
                <a:lumMod val="50000"/>
                <a:shade val="100000"/>
                <a:satMod val="115000"/>
              </a:schemeClr>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78622-0AA9-019F-188D-0C91A5A6F061}"/>
              </a:ext>
            </a:extLst>
          </p:cNvPr>
          <p:cNvSpPr>
            <a:spLocks noGrp="1"/>
          </p:cNvSpPr>
          <p:nvPr>
            <p:ph type="title"/>
          </p:nvPr>
        </p:nvSpPr>
        <p:spPr>
          <a:gradFill>
            <a:gsLst>
              <a:gs pos="0">
                <a:schemeClr val="accent1">
                  <a:lumMod val="50000"/>
                  <a:shade val="30000"/>
                  <a:satMod val="115000"/>
                </a:schemeClr>
              </a:gs>
              <a:gs pos="53000">
                <a:schemeClr val="accent1">
                  <a:lumMod val="50000"/>
                  <a:shade val="67500"/>
                  <a:satMod val="115000"/>
                  <a:alpha val="95000"/>
                </a:schemeClr>
              </a:gs>
              <a:gs pos="100000">
                <a:schemeClr val="accent1">
                  <a:lumMod val="50000"/>
                  <a:shade val="100000"/>
                  <a:satMod val="115000"/>
                </a:schemeClr>
              </a:gs>
            </a:gsLst>
            <a:lin ang="2700000" scaled="1"/>
          </a:gradFill>
        </p:spPr>
        <p:txBody>
          <a:bodyPr/>
          <a:lstStyle/>
          <a:p>
            <a:r>
              <a:rPr lang="en-US" dirty="0">
                <a:solidFill>
                  <a:schemeClr val="bg1"/>
                </a:solidFill>
              </a:rPr>
              <a:t>How to look up VIPR contracts</a:t>
            </a:r>
          </a:p>
        </p:txBody>
      </p:sp>
      <p:pic>
        <p:nvPicPr>
          <p:cNvPr id="9" name="Content Placeholder 8" descr="Graphical user interface, website&#10;&#10;Description automatically generated">
            <a:hlinkClick r:id="rId3"/>
            <a:extLst>
              <a:ext uri="{FF2B5EF4-FFF2-40B4-BE49-F238E27FC236}">
                <a16:creationId xmlns:a16="http://schemas.microsoft.com/office/drawing/2014/main" id="{796C554C-80C3-0985-3CF1-F8068491856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38200" y="2496999"/>
            <a:ext cx="10515600" cy="3395801"/>
          </a:xfrm>
        </p:spPr>
      </p:pic>
      <p:sp>
        <p:nvSpPr>
          <p:cNvPr id="11" name="TextBox 10">
            <a:extLst>
              <a:ext uri="{FF2B5EF4-FFF2-40B4-BE49-F238E27FC236}">
                <a16:creationId xmlns:a16="http://schemas.microsoft.com/office/drawing/2014/main" id="{75529DDA-AEAF-A8CB-B969-5F4629F081F9}"/>
              </a:ext>
            </a:extLst>
          </p:cNvPr>
          <p:cNvSpPr txBox="1"/>
          <p:nvPr/>
        </p:nvSpPr>
        <p:spPr>
          <a:xfrm>
            <a:off x="838200" y="1770678"/>
            <a:ext cx="10515599"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Go to:  </a:t>
            </a:r>
            <a:r>
              <a:rPr lang="en-US" dirty="0">
                <a:hlinkClick r:id="rId5"/>
              </a:rPr>
              <a:t>www.fs.usda.gov/business/incident/vipragreements.php?tab=tab_d</a:t>
            </a:r>
            <a:endParaRPr lang="en-US" dirty="0"/>
          </a:p>
          <a:p>
            <a:endParaRPr lang="en-US" dirty="0"/>
          </a:p>
        </p:txBody>
      </p:sp>
    </p:spTree>
    <p:extLst>
      <p:ext uri="{BB962C8B-B14F-4D97-AF65-F5344CB8AC3E}">
        <p14:creationId xmlns:p14="http://schemas.microsoft.com/office/powerpoint/2010/main" val="1109956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20000"/>
                <a:lumOff val="80000"/>
              </a:schemeClr>
            </a:gs>
            <a:gs pos="100000">
              <a:schemeClr val="accent1">
                <a:lumMod val="50000"/>
                <a:shade val="67500"/>
                <a:satMod val="115000"/>
                <a:alpha val="95000"/>
              </a:schemeClr>
            </a:gs>
            <a:gs pos="100000">
              <a:schemeClr val="accent1">
                <a:lumMod val="50000"/>
                <a:shade val="100000"/>
                <a:satMod val="115000"/>
              </a:schemeClr>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0BE06-DBC3-1D85-8393-F84E896B4E08}"/>
              </a:ext>
            </a:extLst>
          </p:cNvPr>
          <p:cNvSpPr>
            <a:spLocks noGrp="1"/>
          </p:cNvSpPr>
          <p:nvPr>
            <p:ph type="title"/>
          </p:nvPr>
        </p:nvSpPr>
        <p:spPr>
          <a:xfrm>
            <a:off x="838200" y="359914"/>
            <a:ext cx="10515600" cy="1325563"/>
          </a:xfrm>
        </p:spPr>
        <p:txBody>
          <a:bodyPr anchor="t">
            <a:normAutofit/>
          </a:bodyPr>
          <a:lstStyle/>
          <a:p>
            <a:r>
              <a:rPr lang="en-US" b="1" dirty="0">
                <a:solidFill>
                  <a:schemeClr val="accent1">
                    <a:lumMod val="50000"/>
                  </a:schemeClr>
                </a:solidFill>
              </a:rPr>
              <a:t>VIPR Finance Copies</a:t>
            </a:r>
          </a:p>
        </p:txBody>
      </p:sp>
      <p:sp>
        <p:nvSpPr>
          <p:cNvPr id="20" name="Content Placeholder 19">
            <a:extLst>
              <a:ext uri="{FF2B5EF4-FFF2-40B4-BE49-F238E27FC236}">
                <a16:creationId xmlns:a16="http://schemas.microsoft.com/office/drawing/2014/main" id="{82C80D55-6B69-94B4-A65D-F2AB1895FFD9}"/>
              </a:ext>
            </a:extLst>
          </p:cNvPr>
          <p:cNvSpPr>
            <a:spLocks noGrp="1"/>
          </p:cNvSpPr>
          <p:nvPr>
            <p:ph idx="1"/>
          </p:nvPr>
        </p:nvSpPr>
        <p:spPr>
          <a:xfrm>
            <a:off x="838200" y="1380350"/>
            <a:ext cx="10515600" cy="1030697"/>
          </a:xfrm>
        </p:spPr>
        <p:txBody>
          <a:bodyPr>
            <a:normAutofit/>
          </a:bodyPr>
          <a:lstStyle/>
          <a:p>
            <a:r>
              <a:rPr lang="en-US" sz="1600" b="1" dirty="0">
                <a:solidFill>
                  <a:schemeClr val="accent1">
                    <a:lumMod val="50000"/>
                  </a:schemeClr>
                </a:solidFill>
              </a:rPr>
              <a:t>Same process as looking up entire vendor contract.</a:t>
            </a:r>
          </a:p>
          <a:p>
            <a:r>
              <a:rPr lang="en-US" sz="1600" b="1" dirty="0">
                <a:solidFill>
                  <a:schemeClr val="accent1">
                    <a:lumMod val="50000"/>
                  </a:schemeClr>
                </a:solidFill>
              </a:rPr>
              <a:t>Provides most necessary information for finance.</a:t>
            </a:r>
          </a:p>
          <a:p>
            <a:r>
              <a:rPr lang="en-US" sz="1600" b="1" dirty="0">
                <a:solidFill>
                  <a:schemeClr val="accent1">
                    <a:lumMod val="50000"/>
                  </a:schemeClr>
                </a:solidFill>
              </a:rPr>
              <a:t>Much smaller document to file in Teams or Sharepoint.</a:t>
            </a:r>
          </a:p>
        </p:txBody>
      </p:sp>
      <p:pic>
        <p:nvPicPr>
          <p:cNvPr id="9" name="Picture 8" descr="Graphical user interface, website&#10;&#10;Description automatically generated">
            <a:hlinkClick r:id="rId3"/>
            <a:extLst>
              <a:ext uri="{FF2B5EF4-FFF2-40B4-BE49-F238E27FC236}">
                <a16:creationId xmlns:a16="http://schemas.microsoft.com/office/drawing/2014/main" id="{CFB47B51-B3FD-885F-2F59-93E2747D51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36618"/>
            <a:ext cx="12192000" cy="3488220"/>
          </a:xfrm>
          <a:prstGeom prst="rect">
            <a:avLst/>
          </a:prstGeom>
        </p:spPr>
      </p:pic>
    </p:spTree>
    <p:extLst>
      <p:ext uri="{BB962C8B-B14F-4D97-AF65-F5344CB8AC3E}">
        <p14:creationId xmlns:p14="http://schemas.microsoft.com/office/powerpoint/2010/main" val="3436908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83000">
              <a:schemeClr val="tx2">
                <a:lumMod val="20000"/>
                <a:lumOff val="80000"/>
                <a:alpha val="74000"/>
              </a:schemeClr>
            </a:gs>
            <a:gs pos="100000">
              <a:schemeClr val="accent1">
                <a:lumMod val="50000"/>
                <a:shade val="67500"/>
                <a:satMod val="115000"/>
                <a:alpha val="95000"/>
              </a:schemeClr>
            </a:gs>
            <a:gs pos="100000">
              <a:schemeClr val="accent1">
                <a:lumMod val="50000"/>
                <a:shade val="100000"/>
                <a:satMod val="115000"/>
              </a:schemeClr>
            </a:gs>
          </a:gsLst>
          <a:lin ang="810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able&#10;&#10;Description automatically generated">
            <a:extLst>
              <a:ext uri="{FF2B5EF4-FFF2-40B4-BE49-F238E27FC236}">
                <a16:creationId xmlns:a16="http://schemas.microsoft.com/office/drawing/2014/main" id="{F02F1B50-98E9-16AC-79A1-16DCB9C2E2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6835" y="457200"/>
            <a:ext cx="4918329" cy="5943600"/>
          </a:xfrm>
          <a:prstGeom prst="rect">
            <a:avLst/>
          </a:prstGeom>
        </p:spPr>
      </p:pic>
    </p:spTree>
    <p:extLst>
      <p:ext uri="{BB962C8B-B14F-4D97-AF65-F5344CB8AC3E}">
        <p14:creationId xmlns:p14="http://schemas.microsoft.com/office/powerpoint/2010/main" val="2823205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able&#10;&#10;Description automatically generated">
            <a:extLst>
              <a:ext uri="{FF2B5EF4-FFF2-40B4-BE49-F238E27FC236}">
                <a16:creationId xmlns:a16="http://schemas.microsoft.com/office/drawing/2014/main" id="{E9D21B65-DF91-289E-42DE-F9D311D26F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0018" y="457200"/>
            <a:ext cx="6971964" cy="5943600"/>
          </a:xfrm>
          <a:prstGeom prst="rect">
            <a:avLst/>
          </a:prstGeom>
        </p:spPr>
      </p:pic>
    </p:spTree>
    <p:extLst>
      <p:ext uri="{BB962C8B-B14F-4D97-AF65-F5344CB8AC3E}">
        <p14:creationId xmlns:p14="http://schemas.microsoft.com/office/powerpoint/2010/main" val="2794305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83000">
              <a:schemeClr val="tx2">
                <a:lumMod val="20000"/>
                <a:lumOff val="80000"/>
              </a:schemeClr>
            </a:gs>
            <a:gs pos="100000">
              <a:schemeClr val="accent1">
                <a:lumMod val="50000"/>
                <a:shade val="67500"/>
                <a:satMod val="115000"/>
                <a:alpha val="95000"/>
              </a:schemeClr>
            </a:gs>
            <a:gs pos="100000">
              <a:schemeClr val="accent1">
                <a:lumMod val="50000"/>
                <a:shade val="100000"/>
                <a:satMod val="115000"/>
              </a:schemeClr>
            </a:gs>
          </a:gsLst>
          <a:lin ang="27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209255A-33D6-246F-E7E3-52DA3C7462AA}"/>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Virtual Incident Procurement (VIPR)</a:t>
            </a:r>
          </a:p>
        </p:txBody>
      </p:sp>
      <p:sp>
        <p:nvSpPr>
          <p:cNvPr id="5" name="Content Placeholder 4">
            <a:extLst>
              <a:ext uri="{FF2B5EF4-FFF2-40B4-BE49-F238E27FC236}">
                <a16:creationId xmlns:a16="http://schemas.microsoft.com/office/drawing/2014/main" id="{48273BFC-C555-842B-4722-CCEDE7915E7A}"/>
              </a:ext>
            </a:extLst>
          </p:cNvPr>
          <p:cNvSpPr>
            <a:spLocks noGrp="1"/>
          </p:cNvSpPr>
          <p:nvPr>
            <p:ph idx="1"/>
          </p:nvPr>
        </p:nvSpPr>
        <p:spPr>
          <a:xfrm>
            <a:off x="1371599" y="2318197"/>
            <a:ext cx="9724031" cy="3683358"/>
          </a:xfrm>
        </p:spPr>
        <p:txBody>
          <a:bodyPr anchor="ctr">
            <a:normAutofit/>
          </a:bodyPr>
          <a:lstStyle/>
          <a:p>
            <a:r>
              <a:rPr lang="en-US" sz="2000" b="0" i="0" dirty="0">
                <a:solidFill>
                  <a:schemeClr val="accent1">
                    <a:lumMod val="50000"/>
                  </a:schemeClr>
                </a:solidFill>
                <a:effectLst/>
                <a:latin typeface="Oxygen" panose="020B0604020202020204" pitchFamily="2" charset="0"/>
              </a:rPr>
              <a:t>United States Department Agriculture (USDA), Forest Service (FS) is the only federal agency that uses VIPR, which is a web-based incident procurement system. </a:t>
            </a:r>
          </a:p>
          <a:p>
            <a:endParaRPr lang="en-US" sz="2000" b="0" i="0" dirty="0">
              <a:solidFill>
                <a:schemeClr val="accent1">
                  <a:lumMod val="50000"/>
                </a:schemeClr>
              </a:solidFill>
              <a:effectLst/>
              <a:latin typeface="Oxygen" panose="020B0604020202020204" pitchFamily="2" charset="0"/>
            </a:endParaRPr>
          </a:p>
          <a:p>
            <a:r>
              <a:rPr lang="en-US" sz="2000" b="0" i="0" dirty="0">
                <a:solidFill>
                  <a:schemeClr val="accent1">
                    <a:lumMod val="50000"/>
                  </a:schemeClr>
                </a:solidFill>
                <a:effectLst/>
                <a:latin typeface="Oxygen" panose="020B0604020202020204" pitchFamily="2" charset="0"/>
              </a:rPr>
              <a:t>There are Inciden</a:t>
            </a:r>
            <a:r>
              <a:rPr lang="en-US" sz="2000" dirty="0">
                <a:solidFill>
                  <a:schemeClr val="accent1">
                    <a:lumMod val="50000"/>
                  </a:schemeClr>
                </a:solidFill>
                <a:latin typeface="Oxygen" panose="020B0604020202020204" pitchFamily="2" charset="0"/>
              </a:rPr>
              <a:t>t Blanket Purchase Agreements (</a:t>
            </a:r>
            <a:r>
              <a:rPr lang="en-US" sz="2000" b="0" i="0" dirty="0">
                <a:solidFill>
                  <a:schemeClr val="accent1">
                    <a:lumMod val="50000"/>
                  </a:schemeClr>
                </a:solidFill>
                <a:effectLst/>
                <a:latin typeface="Oxygen" panose="020B0604020202020204" pitchFamily="2" charset="0"/>
              </a:rPr>
              <a:t>I-BPA’s) awarded throughout the United States. USDA, FS </a:t>
            </a:r>
            <a:r>
              <a:rPr lang="en-US" sz="2000" dirty="0">
                <a:solidFill>
                  <a:schemeClr val="accent1">
                    <a:lumMod val="50000"/>
                  </a:schemeClr>
                </a:solidFill>
                <a:latin typeface="Oxygen" panose="020B0604020202020204" pitchFamily="2" charset="0"/>
              </a:rPr>
              <a:t>awards by region.</a:t>
            </a:r>
          </a:p>
          <a:p>
            <a:endParaRPr lang="en-US" sz="2000" b="0" i="0" dirty="0">
              <a:solidFill>
                <a:schemeClr val="accent1">
                  <a:lumMod val="50000"/>
                </a:schemeClr>
              </a:solidFill>
              <a:effectLst/>
              <a:latin typeface="Oxygen" panose="020B0604020202020204" pitchFamily="2" charset="0"/>
            </a:endParaRPr>
          </a:p>
          <a:p>
            <a:endParaRPr lang="en-US" sz="2000" b="0" i="0" dirty="0">
              <a:solidFill>
                <a:schemeClr val="accent1">
                  <a:lumMod val="50000"/>
                </a:schemeClr>
              </a:solidFill>
              <a:effectLst/>
              <a:latin typeface="Oxygen" panose="020B0604020202020204" pitchFamily="2" charset="0"/>
            </a:endParaRPr>
          </a:p>
        </p:txBody>
      </p:sp>
    </p:spTree>
    <p:extLst>
      <p:ext uri="{BB962C8B-B14F-4D97-AF65-F5344CB8AC3E}">
        <p14:creationId xmlns:p14="http://schemas.microsoft.com/office/powerpoint/2010/main" val="4063708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10;&#10;Description automatically generated">
            <a:extLst>
              <a:ext uri="{FF2B5EF4-FFF2-40B4-BE49-F238E27FC236}">
                <a16:creationId xmlns:a16="http://schemas.microsoft.com/office/drawing/2014/main" id="{EE7F1F01-BCBB-4966-F7C9-F5E14110A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8034" y="457200"/>
            <a:ext cx="6715932" cy="5943600"/>
          </a:xfrm>
          <a:prstGeom prst="rect">
            <a:avLst/>
          </a:prstGeom>
        </p:spPr>
      </p:pic>
    </p:spTree>
    <p:extLst>
      <p:ext uri="{BB962C8B-B14F-4D97-AF65-F5344CB8AC3E}">
        <p14:creationId xmlns:p14="http://schemas.microsoft.com/office/powerpoint/2010/main" val="1921969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83000">
              <a:schemeClr val="tx2">
                <a:lumMod val="20000"/>
                <a:lumOff val="80000"/>
              </a:schemeClr>
            </a:gs>
            <a:gs pos="100000">
              <a:schemeClr val="accent1">
                <a:lumMod val="50000"/>
                <a:shade val="67500"/>
                <a:satMod val="115000"/>
                <a:alpha val="95000"/>
              </a:schemeClr>
            </a:gs>
            <a:gs pos="100000">
              <a:schemeClr val="accent1">
                <a:lumMod val="50000"/>
                <a:shade val="100000"/>
                <a:satMod val="115000"/>
              </a:schemeClr>
            </a:gs>
          </a:gsLst>
          <a:lin ang="2700000" scaled="1"/>
        </a:gra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74567B9-3198-92CD-547D-353BF9190790}"/>
              </a:ext>
            </a:extLst>
          </p:cNvPr>
          <p:cNvSpPr>
            <a:spLocks noGrp="1"/>
          </p:cNvSpPr>
          <p:nvPr>
            <p:ph type="title"/>
          </p:nvPr>
        </p:nvSpPr>
        <p:spPr>
          <a:xfrm>
            <a:off x="0" y="1"/>
            <a:ext cx="12192000" cy="1616363"/>
          </a:xfrm>
          <a:gradFill flip="none" rotWithShape="1">
            <a:gsLst>
              <a:gs pos="0">
                <a:schemeClr val="accent1">
                  <a:lumMod val="75000"/>
                </a:schemeClr>
              </a:gs>
              <a:gs pos="0">
                <a:schemeClr val="accent1">
                  <a:lumMod val="50000"/>
                </a:schemeClr>
              </a:gs>
              <a:gs pos="100000">
                <a:schemeClr val="accent1">
                  <a:lumMod val="75000"/>
                  <a:shade val="100000"/>
                  <a:satMod val="115000"/>
                </a:schemeClr>
              </a:gs>
            </a:gsLst>
            <a:path path="circle">
              <a:fillToRect r="100000" b="100000"/>
            </a:path>
            <a:tileRect l="-100000" t="-100000"/>
          </a:gradFill>
          <a:ln>
            <a:solidFill>
              <a:schemeClr val="accent1">
                <a:lumMod val="50000"/>
              </a:schemeClr>
            </a:solidFill>
          </a:ln>
          <a:effectLst>
            <a:innerShdw blurRad="114300">
              <a:prstClr val="black"/>
            </a:innerShdw>
          </a:effectLst>
        </p:spPr>
        <p:txBody>
          <a:bodyPr>
            <a:normAutofit/>
          </a:bodyPr>
          <a:lstStyle/>
          <a:p>
            <a:r>
              <a:rPr lang="en-US" sz="4000" dirty="0">
                <a:solidFill>
                  <a:schemeClr val="bg1"/>
                </a:solidFill>
              </a:rPr>
              <a:t>Other Agreement Types</a:t>
            </a:r>
          </a:p>
        </p:txBody>
      </p:sp>
      <p:sp>
        <p:nvSpPr>
          <p:cNvPr id="14" name="Text Placeholder 13">
            <a:extLst>
              <a:ext uri="{FF2B5EF4-FFF2-40B4-BE49-F238E27FC236}">
                <a16:creationId xmlns:a16="http://schemas.microsoft.com/office/drawing/2014/main" id="{1F4DED05-D50B-5098-C6D7-F0EDA160F51C}"/>
              </a:ext>
            </a:extLst>
          </p:cNvPr>
          <p:cNvSpPr>
            <a:spLocks noGrp="1"/>
          </p:cNvSpPr>
          <p:nvPr>
            <p:ph type="body" idx="1"/>
          </p:nvPr>
        </p:nvSpPr>
        <p:spPr/>
        <p:txBody>
          <a:bodyPr>
            <a:normAutofit lnSpcReduction="10000"/>
          </a:bodyPr>
          <a:lstStyle/>
          <a:p>
            <a:pPr algn="ctr"/>
            <a:r>
              <a:rPr lang="en-US" dirty="0"/>
              <a:t>Emergency Equipment Rental</a:t>
            </a:r>
          </a:p>
          <a:p>
            <a:pPr algn="ctr"/>
            <a:r>
              <a:rPr lang="en-US" dirty="0"/>
              <a:t> Agreement (EERA)</a:t>
            </a:r>
          </a:p>
        </p:txBody>
      </p:sp>
      <p:sp>
        <p:nvSpPr>
          <p:cNvPr id="8" name="Content Placeholder 7">
            <a:extLst>
              <a:ext uri="{FF2B5EF4-FFF2-40B4-BE49-F238E27FC236}">
                <a16:creationId xmlns:a16="http://schemas.microsoft.com/office/drawing/2014/main" id="{4FD4C679-C010-0B36-1AB1-3BAAC90B35D5}"/>
              </a:ext>
            </a:extLst>
          </p:cNvPr>
          <p:cNvSpPr>
            <a:spLocks noGrp="1"/>
          </p:cNvSpPr>
          <p:nvPr>
            <p:ph sz="half" idx="2"/>
          </p:nvPr>
        </p:nvSpPr>
        <p:spPr/>
        <p:txBody>
          <a:bodyPr/>
          <a:lstStyle/>
          <a:p>
            <a:r>
              <a:rPr lang="en-US" b="0" i="0" dirty="0">
                <a:solidFill>
                  <a:schemeClr val="accent1">
                    <a:lumMod val="50000"/>
                  </a:schemeClr>
                </a:solidFill>
                <a:effectLst/>
              </a:rPr>
              <a:t>An agreement written at an incident using an EERA, OF-294.</a:t>
            </a:r>
          </a:p>
          <a:p>
            <a:r>
              <a:rPr lang="en-US" b="0" i="0" dirty="0">
                <a:solidFill>
                  <a:schemeClr val="accent1">
                    <a:lumMod val="50000"/>
                  </a:schemeClr>
                </a:solidFill>
                <a:effectLst/>
              </a:rPr>
              <a:t> The duration is for the length of the incident only.</a:t>
            </a:r>
          </a:p>
          <a:p>
            <a:r>
              <a:rPr lang="en-US" dirty="0">
                <a:solidFill>
                  <a:schemeClr val="accent1">
                    <a:lumMod val="50000"/>
                  </a:schemeClr>
                </a:solidFill>
              </a:rPr>
              <a:t>Used for equipment</a:t>
            </a:r>
            <a:endParaRPr lang="en-US" b="0" i="0" dirty="0">
              <a:solidFill>
                <a:schemeClr val="accent1">
                  <a:lumMod val="50000"/>
                </a:schemeClr>
              </a:solidFill>
              <a:effectLst/>
            </a:endParaRPr>
          </a:p>
          <a:p>
            <a:endParaRPr lang="en-US" dirty="0">
              <a:solidFill>
                <a:schemeClr val="accent1">
                  <a:lumMod val="50000"/>
                </a:schemeClr>
              </a:solidFill>
              <a:latin typeface="+mj-lt"/>
            </a:endParaRPr>
          </a:p>
        </p:txBody>
      </p:sp>
      <p:sp>
        <p:nvSpPr>
          <p:cNvPr id="16" name="Text Placeholder 15">
            <a:extLst>
              <a:ext uri="{FF2B5EF4-FFF2-40B4-BE49-F238E27FC236}">
                <a16:creationId xmlns:a16="http://schemas.microsoft.com/office/drawing/2014/main" id="{8C9110F9-DFAC-15FE-6D5E-A89CCA916031}"/>
              </a:ext>
            </a:extLst>
          </p:cNvPr>
          <p:cNvSpPr>
            <a:spLocks noGrp="1"/>
          </p:cNvSpPr>
          <p:nvPr>
            <p:ph type="body" sz="quarter" idx="3"/>
          </p:nvPr>
        </p:nvSpPr>
        <p:spPr/>
        <p:txBody>
          <a:bodyPr>
            <a:normAutofit lnSpcReduction="10000"/>
          </a:bodyPr>
          <a:lstStyle/>
          <a:p>
            <a:pPr algn="ctr"/>
            <a:r>
              <a:rPr lang="en-US" dirty="0"/>
              <a:t>Land Use Agreement</a:t>
            </a:r>
          </a:p>
          <a:p>
            <a:pPr algn="ctr"/>
            <a:r>
              <a:rPr lang="en-US" dirty="0"/>
              <a:t>(LUA)</a:t>
            </a:r>
          </a:p>
        </p:txBody>
      </p:sp>
      <p:sp>
        <p:nvSpPr>
          <p:cNvPr id="9" name="Content Placeholder 8">
            <a:extLst>
              <a:ext uri="{FF2B5EF4-FFF2-40B4-BE49-F238E27FC236}">
                <a16:creationId xmlns:a16="http://schemas.microsoft.com/office/drawing/2014/main" id="{76AB555E-1262-F43C-2B10-7FCA7E95BC7A}"/>
              </a:ext>
            </a:extLst>
          </p:cNvPr>
          <p:cNvSpPr>
            <a:spLocks noGrp="1"/>
          </p:cNvSpPr>
          <p:nvPr>
            <p:ph sz="quarter" idx="4"/>
          </p:nvPr>
        </p:nvSpPr>
        <p:spPr/>
        <p:txBody>
          <a:bodyPr/>
          <a:lstStyle/>
          <a:p>
            <a:r>
              <a:rPr lang="en-US" dirty="0">
                <a:solidFill>
                  <a:schemeClr val="accent1">
                    <a:lumMod val="50000"/>
                  </a:schemeClr>
                </a:solidFill>
              </a:rPr>
              <a:t>Land Use Agreement (LUA)</a:t>
            </a:r>
          </a:p>
          <a:p>
            <a:r>
              <a:rPr lang="en-US" b="0" i="0" dirty="0">
                <a:solidFill>
                  <a:schemeClr val="accent1">
                    <a:lumMod val="50000"/>
                  </a:schemeClr>
                </a:solidFill>
                <a:effectLst/>
              </a:rPr>
              <a:t>An agreement written at an incident using an Emergency Facilities &amp; Land Use Agreement, PMS-902-2.</a:t>
            </a:r>
          </a:p>
          <a:p>
            <a:r>
              <a:rPr lang="en-US" b="0" i="0" dirty="0">
                <a:solidFill>
                  <a:schemeClr val="accent1">
                    <a:lumMod val="50000"/>
                  </a:schemeClr>
                </a:solidFill>
                <a:effectLst/>
              </a:rPr>
              <a:t> The duration is for the length of the incident only.</a:t>
            </a:r>
          </a:p>
          <a:p>
            <a:r>
              <a:rPr lang="en-US" dirty="0">
                <a:solidFill>
                  <a:schemeClr val="accent1">
                    <a:lumMod val="50000"/>
                  </a:schemeClr>
                </a:solidFill>
              </a:rPr>
              <a:t>Used for land and facilities</a:t>
            </a:r>
            <a:endParaRPr lang="en-US" b="0" i="0" dirty="0">
              <a:solidFill>
                <a:schemeClr val="accent1">
                  <a:lumMod val="50000"/>
                </a:schemeClr>
              </a:solidFill>
              <a:effectLst/>
            </a:endParaRPr>
          </a:p>
          <a:p>
            <a:endParaRPr lang="en-US" b="0" i="0" dirty="0">
              <a:solidFill>
                <a:schemeClr val="accent1">
                  <a:lumMod val="50000"/>
                </a:schemeClr>
              </a:solidFill>
              <a:effectLst/>
            </a:endParaRPr>
          </a:p>
          <a:p>
            <a:endParaRPr lang="en-US" dirty="0">
              <a:solidFill>
                <a:schemeClr val="accent1">
                  <a:lumMod val="50000"/>
                </a:schemeClr>
              </a:solidFill>
            </a:endParaRPr>
          </a:p>
        </p:txBody>
      </p:sp>
    </p:spTree>
    <p:extLst>
      <p:ext uri="{BB962C8B-B14F-4D97-AF65-F5344CB8AC3E}">
        <p14:creationId xmlns:p14="http://schemas.microsoft.com/office/powerpoint/2010/main" val="3956785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75000">
              <a:schemeClr val="tx2">
                <a:lumMod val="20000"/>
                <a:lumOff val="80000"/>
              </a:schemeClr>
            </a:gs>
            <a:gs pos="100000">
              <a:schemeClr val="accent1">
                <a:lumMod val="50000"/>
                <a:shade val="67500"/>
                <a:satMod val="115000"/>
                <a:alpha val="95000"/>
              </a:schemeClr>
            </a:gs>
            <a:gs pos="100000">
              <a:schemeClr val="accent1">
                <a:lumMod val="50000"/>
                <a:shade val="100000"/>
                <a:satMod val="115000"/>
              </a:schemeClr>
            </a:gs>
          </a:gsLst>
          <a:lin ang="270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EA5593-B48B-B882-1432-7DB2BE08666B}"/>
              </a:ext>
            </a:extLst>
          </p:cNvPr>
          <p:cNvSpPr>
            <a:spLocks noGrp="1"/>
          </p:cNvSpPr>
          <p:nvPr>
            <p:ph type="title"/>
          </p:nvPr>
        </p:nvSpPr>
        <p:spPr>
          <a:xfrm>
            <a:off x="466722" y="586855"/>
            <a:ext cx="3201366" cy="3387497"/>
          </a:xfrm>
        </p:spPr>
        <p:txBody>
          <a:bodyPr anchor="b">
            <a:normAutofit/>
          </a:bodyPr>
          <a:lstStyle/>
          <a:p>
            <a:r>
              <a:rPr lang="en-US" sz="3100" dirty="0">
                <a:solidFill>
                  <a:srgbClr val="FFFFFF"/>
                </a:solidFill>
              </a:rPr>
              <a:t>Land Use Agreements (LUA)</a:t>
            </a:r>
            <a:br>
              <a:rPr lang="en-US" sz="3100" dirty="0">
                <a:solidFill>
                  <a:srgbClr val="FFFFFF"/>
                </a:solidFill>
              </a:rPr>
            </a:br>
            <a:br>
              <a:rPr lang="en-US" sz="3100" dirty="0">
                <a:solidFill>
                  <a:srgbClr val="FFFFFF"/>
                </a:solidFill>
              </a:rPr>
            </a:br>
            <a:endParaRPr lang="en-US" sz="4000" dirty="0">
              <a:solidFill>
                <a:srgbClr val="FFFFFF"/>
              </a:solidFill>
            </a:endParaRPr>
          </a:p>
        </p:txBody>
      </p:sp>
      <p:pic>
        <p:nvPicPr>
          <p:cNvPr id="5" name="Content Placeholder 4" descr="Text, table&#10;&#10;Description automatically generated">
            <a:extLst>
              <a:ext uri="{FF2B5EF4-FFF2-40B4-BE49-F238E27FC236}">
                <a16:creationId xmlns:a16="http://schemas.microsoft.com/office/drawing/2014/main" id="{44D6CE03-0D44-E630-A513-AE515FA8C5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32607" y="649288"/>
            <a:ext cx="4587706" cy="5610110"/>
          </a:xfrm>
        </p:spPr>
      </p:pic>
    </p:spTree>
    <p:extLst>
      <p:ext uri="{BB962C8B-B14F-4D97-AF65-F5344CB8AC3E}">
        <p14:creationId xmlns:p14="http://schemas.microsoft.com/office/powerpoint/2010/main" val="1058830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75000">
              <a:schemeClr val="tx2">
                <a:lumMod val="20000"/>
                <a:lumOff val="80000"/>
              </a:schemeClr>
            </a:gs>
            <a:gs pos="100000">
              <a:schemeClr val="accent1">
                <a:lumMod val="50000"/>
                <a:shade val="67500"/>
                <a:satMod val="115000"/>
                <a:alpha val="95000"/>
              </a:schemeClr>
            </a:gs>
            <a:gs pos="100000">
              <a:schemeClr val="accent1">
                <a:lumMod val="50000"/>
                <a:shade val="100000"/>
                <a:satMod val="115000"/>
              </a:schemeClr>
            </a:gs>
          </a:gsLst>
          <a:lin ang="270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EA5593-B48B-B882-1432-7DB2BE08666B}"/>
              </a:ext>
            </a:extLst>
          </p:cNvPr>
          <p:cNvSpPr>
            <a:spLocks noGrp="1"/>
          </p:cNvSpPr>
          <p:nvPr>
            <p:ph type="title"/>
          </p:nvPr>
        </p:nvSpPr>
        <p:spPr>
          <a:xfrm>
            <a:off x="466722" y="586855"/>
            <a:ext cx="3201366" cy="3387497"/>
          </a:xfrm>
        </p:spPr>
        <p:txBody>
          <a:bodyPr anchor="b">
            <a:normAutofit/>
          </a:bodyPr>
          <a:lstStyle/>
          <a:p>
            <a:r>
              <a:rPr lang="en-US" sz="3100" dirty="0">
                <a:solidFill>
                  <a:srgbClr val="FFFFFF"/>
                </a:solidFill>
              </a:rPr>
              <a:t>Land Use Agreements (LUA)</a:t>
            </a:r>
            <a:br>
              <a:rPr lang="en-US" sz="3100" dirty="0">
                <a:solidFill>
                  <a:srgbClr val="FFFFFF"/>
                </a:solidFill>
              </a:rPr>
            </a:br>
            <a:br>
              <a:rPr lang="en-US" sz="3100" dirty="0">
                <a:solidFill>
                  <a:srgbClr val="FFFFFF"/>
                </a:solidFill>
              </a:rPr>
            </a:br>
            <a:endParaRPr lang="en-US" sz="4000" dirty="0">
              <a:solidFill>
                <a:srgbClr val="FFFFFF"/>
              </a:solidFill>
            </a:endParaRPr>
          </a:p>
        </p:txBody>
      </p:sp>
      <p:pic>
        <p:nvPicPr>
          <p:cNvPr id="7" name="Content Placeholder 6" descr="Text&#10;&#10;Description automatically generated">
            <a:extLst>
              <a:ext uri="{FF2B5EF4-FFF2-40B4-BE49-F238E27FC236}">
                <a16:creationId xmlns:a16="http://schemas.microsoft.com/office/drawing/2014/main" id="{C2D5917A-5CBF-EA9A-52E0-F7B9DBE27F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4476" y="511388"/>
            <a:ext cx="4213306" cy="5390647"/>
          </a:xfrm>
        </p:spPr>
      </p:pic>
    </p:spTree>
    <p:extLst>
      <p:ext uri="{BB962C8B-B14F-4D97-AF65-F5344CB8AC3E}">
        <p14:creationId xmlns:p14="http://schemas.microsoft.com/office/powerpoint/2010/main" val="2737909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75000">
              <a:schemeClr val="tx2">
                <a:lumMod val="20000"/>
                <a:lumOff val="80000"/>
              </a:schemeClr>
            </a:gs>
            <a:gs pos="100000">
              <a:schemeClr val="accent1">
                <a:lumMod val="50000"/>
                <a:shade val="67500"/>
                <a:satMod val="115000"/>
                <a:alpha val="95000"/>
              </a:schemeClr>
            </a:gs>
            <a:gs pos="100000">
              <a:schemeClr val="accent1">
                <a:lumMod val="50000"/>
                <a:shade val="100000"/>
                <a:satMod val="115000"/>
              </a:schemeClr>
            </a:gs>
          </a:gsLst>
          <a:lin ang="270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EA5593-B48B-B882-1432-7DB2BE08666B}"/>
              </a:ext>
            </a:extLst>
          </p:cNvPr>
          <p:cNvSpPr>
            <a:spLocks noGrp="1"/>
          </p:cNvSpPr>
          <p:nvPr>
            <p:ph type="title"/>
          </p:nvPr>
        </p:nvSpPr>
        <p:spPr>
          <a:xfrm>
            <a:off x="466722" y="586855"/>
            <a:ext cx="3201366" cy="3387497"/>
          </a:xfrm>
        </p:spPr>
        <p:txBody>
          <a:bodyPr anchor="b">
            <a:normAutofit/>
          </a:bodyPr>
          <a:lstStyle/>
          <a:p>
            <a:r>
              <a:rPr lang="en-US" sz="3100" dirty="0">
                <a:solidFill>
                  <a:srgbClr val="FFFFFF"/>
                </a:solidFill>
              </a:rPr>
              <a:t>Land Use Agreements (LUA)</a:t>
            </a:r>
            <a:br>
              <a:rPr lang="en-US" sz="3100" dirty="0">
                <a:solidFill>
                  <a:srgbClr val="FFFFFF"/>
                </a:solidFill>
              </a:rPr>
            </a:br>
            <a:br>
              <a:rPr lang="en-US" sz="3100" dirty="0">
                <a:solidFill>
                  <a:srgbClr val="FFFFFF"/>
                </a:solidFill>
              </a:rPr>
            </a:br>
            <a:endParaRPr lang="en-US" sz="4000" dirty="0">
              <a:solidFill>
                <a:srgbClr val="FFFFFF"/>
              </a:solidFill>
            </a:endParaRPr>
          </a:p>
        </p:txBody>
      </p:sp>
      <p:pic>
        <p:nvPicPr>
          <p:cNvPr id="6" name="Content Placeholder 5" descr="Table&#10;&#10;Description automatically generated">
            <a:extLst>
              <a:ext uri="{FF2B5EF4-FFF2-40B4-BE49-F238E27FC236}">
                <a16:creationId xmlns:a16="http://schemas.microsoft.com/office/drawing/2014/main" id="{AA7E26F8-CA0E-8208-35C5-86D958BECB6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4476" y="511388"/>
            <a:ext cx="4294908" cy="5353703"/>
          </a:xfrm>
        </p:spPr>
      </p:pic>
    </p:spTree>
    <p:extLst>
      <p:ext uri="{BB962C8B-B14F-4D97-AF65-F5344CB8AC3E}">
        <p14:creationId xmlns:p14="http://schemas.microsoft.com/office/powerpoint/2010/main" val="1624526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75000">
              <a:schemeClr val="tx2">
                <a:lumMod val="20000"/>
                <a:lumOff val="80000"/>
              </a:schemeClr>
            </a:gs>
            <a:gs pos="100000">
              <a:schemeClr val="accent1">
                <a:lumMod val="50000"/>
                <a:shade val="67500"/>
                <a:satMod val="115000"/>
                <a:alpha val="95000"/>
              </a:schemeClr>
            </a:gs>
            <a:gs pos="100000">
              <a:schemeClr val="accent1">
                <a:lumMod val="50000"/>
                <a:shade val="100000"/>
                <a:satMod val="115000"/>
              </a:schemeClr>
            </a:gs>
          </a:gsLst>
          <a:lin ang="270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EA5593-B48B-B882-1432-7DB2BE08666B}"/>
              </a:ext>
            </a:extLst>
          </p:cNvPr>
          <p:cNvSpPr>
            <a:spLocks noGrp="1"/>
          </p:cNvSpPr>
          <p:nvPr>
            <p:ph type="title"/>
          </p:nvPr>
        </p:nvSpPr>
        <p:spPr>
          <a:xfrm>
            <a:off x="466722" y="586855"/>
            <a:ext cx="3201366" cy="3387497"/>
          </a:xfrm>
        </p:spPr>
        <p:txBody>
          <a:bodyPr anchor="b">
            <a:normAutofit/>
          </a:bodyPr>
          <a:lstStyle/>
          <a:p>
            <a:br>
              <a:rPr lang="en-US" sz="3100" dirty="0">
                <a:solidFill>
                  <a:srgbClr val="FFFFFF"/>
                </a:solidFill>
              </a:rPr>
            </a:br>
            <a:r>
              <a:rPr lang="en-US" sz="3100" dirty="0">
                <a:solidFill>
                  <a:srgbClr val="FFFFFF"/>
                </a:solidFill>
              </a:rPr>
              <a:t>Emergency Equipment Rental Agreements(EERA</a:t>
            </a:r>
            <a:r>
              <a:rPr lang="en-US" sz="4000" dirty="0">
                <a:solidFill>
                  <a:srgbClr val="FFFFFF"/>
                </a:solidFill>
              </a:rPr>
              <a:t>)</a:t>
            </a:r>
          </a:p>
        </p:txBody>
      </p:sp>
      <p:pic>
        <p:nvPicPr>
          <p:cNvPr id="7" name="Content Placeholder 6" descr="Table&#10;&#10;Description automatically generated">
            <a:extLst>
              <a:ext uri="{FF2B5EF4-FFF2-40B4-BE49-F238E27FC236}">
                <a16:creationId xmlns:a16="http://schemas.microsoft.com/office/drawing/2014/main" id="{B3FE6FEE-037E-1CB0-8A15-06B58285F0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16338" y="586855"/>
            <a:ext cx="4826524" cy="5634836"/>
          </a:xfrm>
        </p:spPr>
      </p:pic>
    </p:spTree>
    <p:extLst>
      <p:ext uri="{BB962C8B-B14F-4D97-AF65-F5344CB8AC3E}">
        <p14:creationId xmlns:p14="http://schemas.microsoft.com/office/powerpoint/2010/main" val="122097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75000">
              <a:schemeClr val="tx2">
                <a:lumMod val="20000"/>
                <a:lumOff val="80000"/>
              </a:schemeClr>
            </a:gs>
            <a:gs pos="100000">
              <a:schemeClr val="accent1">
                <a:lumMod val="50000"/>
                <a:shade val="67500"/>
                <a:satMod val="115000"/>
                <a:alpha val="95000"/>
              </a:schemeClr>
            </a:gs>
            <a:gs pos="100000">
              <a:schemeClr val="accent1">
                <a:lumMod val="50000"/>
                <a:shade val="100000"/>
                <a:satMod val="115000"/>
              </a:schemeClr>
            </a:gs>
          </a:gsLst>
          <a:lin ang="270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EA5593-B48B-B882-1432-7DB2BE08666B}"/>
              </a:ext>
            </a:extLst>
          </p:cNvPr>
          <p:cNvSpPr>
            <a:spLocks noGrp="1"/>
          </p:cNvSpPr>
          <p:nvPr>
            <p:ph type="title"/>
          </p:nvPr>
        </p:nvSpPr>
        <p:spPr>
          <a:xfrm>
            <a:off x="466722" y="586855"/>
            <a:ext cx="3201366" cy="3387497"/>
          </a:xfrm>
        </p:spPr>
        <p:txBody>
          <a:bodyPr anchor="b">
            <a:normAutofit/>
          </a:bodyPr>
          <a:lstStyle/>
          <a:p>
            <a:r>
              <a:rPr lang="en-US" sz="3100" dirty="0">
                <a:solidFill>
                  <a:srgbClr val="FFFFFF"/>
                </a:solidFill>
              </a:rPr>
              <a:t>Emergency Equipment Rental Agreements(EERA</a:t>
            </a:r>
            <a:r>
              <a:rPr lang="en-US" sz="4000" dirty="0">
                <a:solidFill>
                  <a:srgbClr val="FFFFFF"/>
                </a:solidFill>
              </a:rPr>
              <a:t>)</a:t>
            </a:r>
          </a:p>
        </p:txBody>
      </p:sp>
      <p:pic>
        <p:nvPicPr>
          <p:cNvPr id="4" name="Picture 3" descr="A close-up of a document&#10;&#10;Description automatically generated with medium confidence">
            <a:extLst>
              <a:ext uri="{FF2B5EF4-FFF2-40B4-BE49-F238E27FC236}">
                <a16:creationId xmlns:a16="http://schemas.microsoft.com/office/drawing/2014/main" id="{4805E5FC-49FE-15C3-83E9-92F5181794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4874" y="601723"/>
            <a:ext cx="4939864" cy="5585382"/>
          </a:xfrm>
          <a:prstGeom prst="rect">
            <a:avLst/>
          </a:prstGeom>
        </p:spPr>
      </p:pic>
    </p:spTree>
    <p:extLst>
      <p:ext uri="{BB962C8B-B14F-4D97-AF65-F5344CB8AC3E}">
        <p14:creationId xmlns:p14="http://schemas.microsoft.com/office/powerpoint/2010/main" val="559895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chemeClr val="tx2">
                <a:lumMod val="20000"/>
                <a:lumOff val="80000"/>
              </a:schemeClr>
            </a:gs>
            <a:gs pos="100000">
              <a:schemeClr val="accent1">
                <a:lumMod val="50000"/>
                <a:shade val="67500"/>
                <a:satMod val="115000"/>
                <a:alpha val="95000"/>
              </a:schemeClr>
            </a:gs>
            <a:gs pos="100000">
              <a:schemeClr val="accent1">
                <a:lumMod val="50000"/>
                <a:shade val="100000"/>
                <a:satMod val="115000"/>
              </a:schemeClr>
            </a:gs>
          </a:gsLst>
          <a:lin ang="81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975F1-F276-53AE-5600-E69A226E1507}"/>
              </a:ext>
            </a:extLst>
          </p:cNvPr>
          <p:cNvSpPr>
            <a:spLocks noGrp="1"/>
          </p:cNvSpPr>
          <p:nvPr>
            <p:ph type="title"/>
          </p:nvPr>
        </p:nvSpPr>
        <p:spPr>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path path="circle">
              <a:fillToRect r="100000" b="100000"/>
            </a:path>
            <a:tileRect l="-100000" t="-100000"/>
          </a:gradFill>
        </p:spPr>
        <p:txBody>
          <a:bodyPr>
            <a:normAutofit/>
          </a:bodyPr>
          <a:lstStyle/>
          <a:p>
            <a:r>
              <a:rPr lang="en-US" sz="4000" dirty="0">
                <a:solidFill>
                  <a:schemeClr val="bg1"/>
                </a:solidFill>
              </a:rPr>
              <a:t> VIPR contract or an EERA/LUA Agreement? </a:t>
            </a:r>
          </a:p>
        </p:txBody>
      </p:sp>
      <p:sp>
        <p:nvSpPr>
          <p:cNvPr id="3" name="Text Placeholder 2">
            <a:extLst>
              <a:ext uri="{FF2B5EF4-FFF2-40B4-BE49-F238E27FC236}">
                <a16:creationId xmlns:a16="http://schemas.microsoft.com/office/drawing/2014/main" id="{8D069FE2-A94F-8FF4-BF57-75642FB9DE37}"/>
              </a:ext>
            </a:extLst>
          </p:cNvPr>
          <p:cNvSpPr>
            <a:spLocks noGrp="1"/>
          </p:cNvSpPr>
          <p:nvPr>
            <p:ph type="body" idx="1"/>
          </p:nvPr>
        </p:nvSpPr>
        <p:spPr>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path path="circle">
              <a:fillToRect r="100000" b="100000"/>
            </a:path>
            <a:tileRect l="-100000" t="-100000"/>
          </a:gradFill>
          <a:ln>
            <a:solidFill>
              <a:schemeClr val="bg1">
                <a:lumMod val="95000"/>
              </a:schemeClr>
            </a:solidFill>
          </a:ln>
        </p:spPr>
        <p:txBody>
          <a:bodyPr>
            <a:normAutofit/>
          </a:bodyPr>
          <a:lstStyle/>
          <a:p>
            <a:pPr algn="ctr"/>
            <a:r>
              <a:rPr lang="en-US" sz="3200" b="0" dirty="0">
                <a:solidFill>
                  <a:schemeClr val="bg1"/>
                </a:solidFill>
              </a:rPr>
              <a:t>VIPR</a:t>
            </a:r>
          </a:p>
        </p:txBody>
      </p:sp>
      <p:sp>
        <p:nvSpPr>
          <p:cNvPr id="4" name="Content Placeholder 3">
            <a:extLst>
              <a:ext uri="{FF2B5EF4-FFF2-40B4-BE49-F238E27FC236}">
                <a16:creationId xmlns:a16="http://schemas.microsoft.com/office/drawing/2014/main" id="{070939F8-4DA0-2458-D8BB-17BD320A5E68}"/>
              </a:ext>
            </a:extLst>
          </p:cNvPr>
          <p:cNvSpPr>
            <a:spLocks noGrp="1"/>
          </p:cNvSpPr>
          <p:nvPr>
            <p:ph sz="half" idx="2"/>
          </p:nvPr>
        </p:nvSpPr>
        <p:spPr/>
        <p:txBody>
          <a:bodyPr/>
          <a:lstStyle/>
          <a:p>
            <a:r>
              <a:rPr lang="en-US" dirty="0">
                <a:solidFill>
                  <a:schemeClr val="accent1">
                    <a:lumMod val="50000"/>
                  </a:schemeClr>
                </a:solidFill>
              </a:rPr>
              <a:t>Agreement #1202SB21</a:t>
            </a:r>
            <a:r>
              <a:rPr lang="en-US" dirty="0">
                <a:solidFill>
                  <a:srgbClr val="FF0000"/>
                </a:solidFill>
              </a:rPr>
              <a:t>T</a:t>
            </a:r>
            <a:r>
              <a:rPr lang="en-US" dirty="0">
                <a:solidFill>
                  <a:schemeClr val="accent1">
                    <a:lumMod val="50000"/>
                  </a:schemeClr>
                </a:solidFill>
              </a:rPr>
              <a:t>7197</a:t>
            </a:r>
          </a:p>
          <a:p>
            <a:pPr lvl="1"/>
            <a:r>
              <a:rPr lang="en-US" dirty="0">
                <a:solidFill>
                  <a:schemeClr val="accent1">
                    <a:lumMod val="50000"/>
                  </a:schemeClr>
                </a:solidFill>
              </a:rPr>
              <a:t>12 – Agency</a:t>
            </a:r>
          </a:p>
          <a:p>
            <a:pPr lvl="1"/>
            <a:r>
              <a:rPr lang="en-US" dirty="0">
                <a:solidFill>
                  <a:schemeClr val="accent1">
                    <a:lumMod val="50000"/>
                  </a:schemeClr>
                </a:solidFill>
              </a:rPr>
              <a:t>0323 – Procurement Office Code</a:t>
            </a:r>
          </a:p>
          <a:p>
            <a:pPr lvl="1"/>
            <a:r>
              <a:rPr lang="en-US" dirty="0">
                <a:solidFill>
                  <a:schemeClr val="accent1">
                    <a:lumMod val="50000"/>
                  </a:schemeClr>
                </a:solidFill>
              </a:rPr>
              <a:t>21 – Fiscal Year</a:t>
            </a:r>
          </a:p>
          <a:p>
            <a:pPr lvl="1"/>
            <a:r>
              <a:rPr lang="en-US" dirty="0">
                <a:solidFill>
                  <a:schemeClr val="accent1">
                    <a:lumMod val="50000"/>
                  </a:schemeClr>
                </a:solidFill>
              </a:rPr>
              <a:t>T – Contract Mechanism</a:t>
            </a:r>
          </a:p>
          <a:p>
            <a:pPr lvl="1"/>
            <a:r>
              <a:rPr lang="en-US" dirty="0">
                <a:solidFill>
                  <a:schemeClr val="accent1">
                    <a:lumMod val="50000"/>
                  </a:schemeClr>
                </a:solidFill>
              </a:rPr>
              <a:t>7197 – Unique Identifier</a:t>
            </a:r>
          </a:p>
          <a:p>
            <a:pPr lvl="1"/>
            <a:r>
              <a:rPr lang="en-US" dirty="0">
                <a:solidFill>
                  <a:schemeClr val="accent1">
                    <a:lumMod val="50000"/>
                  </a:schemeClr>
                </a:solidFill>
              </a:rPr>
              <a:t>T – Contract (VIPR)</a:t>
            </a:r>
          </a:p>
        </p:txBody>
      </p:sp>
      <p:sp>
        <p:nvSpPr>
          <p:cNvPr id="5" name="Text Placeholder 4">
            <a:extLst>
              <a:ext uri="{FF2B5EF4-FFF2-40B4-BE49-F238E27FC236}">
                <a16:creationId xmlns:a16="http://schemas.microsoft.com/office/drawing/2014/main" id="{D26B02BD-62D0-7068-79B8-96E18DDB78C2}"/>
              </a:ext>
            </a:extLst>
          </p:cNvPr>
          <p:cNvSpPr>
            <a:spLocks noGrp="1"/>
          </p:cNvSpPr>
          <p:nvPr>
            <p:ph type="body" sz="quarter" idx="3"/>
          </p:nvPr>
        </p:nvSpPr>
        <p:spPr>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path path="circle">
              <a:fillToRect l="100000" t="100000"/>
            </a:path>
            <a:tileRect r="-100000" b="-100000"/>
          </a:gradFill>
          <a:ln>
            <a:solidFill>
              <a:schemeClr val="bg1"/>
            </a:solidFill>
          </a:ln>
        </p:spPr>
        <p:txBody>
          <a:bodyPr>
            <a:normAutofit/>
          </a:bodyPr>
          <a:lstStyle/>
          <a:p>
            <a:pPr algn="ctr"/>
            <a:r>
              <a:rPr lang="en-US" sz="3200" b="0" dirty="0">
                <a:solidFill>
                  <a:schemeClr val="bg1"/>
                </a:solidFill>
              </a:rPr>
              <a:t>EERA/LUA</a:t>
            </a:r>
          </a:p>
        </p:txBody>
      </p:sp>
      <p:sp>
        <p:nvSpPr>
          <p:cNvPr id="6" name="Content Placeholder 5">
            <a:extLst>
              <a:ext uri="{FF2B5EF4-FFF2-40B4-BE49-F238E27FC236}">
                <a16:creationId xmlns:a16="http://schemas.microsoft.com/office/drawing/2014/main" id="{A31FC224-6F68-026A-754C-77F169F9C95A}"/>
              </a:ext>
            </a:extLst>
          </p:cNvPr>
          <p:cNvSpPr>
            <a:spLocks noGrp="1"/>
          </p:cNvSpPr>
          <p:nvPr>
            <p:ph sz="quarter" idx="4"/>
          </p:nvPr>
        </p:nvSpPr>
        <p:spPr/>
        <p:txBody>
          <a:bodyPr/>
          <a:lstStyle/>
          <a:p>
            <a:r>
              <a:rPr lang="en-US" dirty="0">
                <a:solidFill>
                  <a:schemeClr val="accent1">
                    <a:lumMod val="50000"/>
                  </a:schemeClr>
                </a:solidFill>
              </a:rPr>
              <a:t>Agreement #1202RZ23</a:t>
            </a:r>
            <a:r>
              <a:rPr lang="en-US" dirty="0">
                <a:solidFill>
                  <a:srgbClr val="FF0000"/>
                </a:solidFill>
              </a:rPr>
              <a:t>K</a:t>
            </a:r>
            <a:r>
              <a:rPr lang="en-US" dirty="0">
                <a:solidFill>
                  <a:schemeClr val="accent1">
                    <a:lumMod val="50000"/>
                  </a:schemeClr>
                </a:solidFill>
              </a:rPr>
              <a:t>5042</a:t>
            </a:r>
          </a:p>
          <a:p>
            <a:pPr lvl="1"/>
            <a:r>
              <a:rPr lang="en-US" dirty="0">
                <a:solidFill>
                  <a:schemeClr val="accent1">
                    <a:lumMod val="50000"/>
                  </a:schemeClr>
                </a:solidFill>
              </a:rPr>
              <a:t>12 – Agency</a:t>
            </a:r>
          </a:p>
          <a:p>
            <a:pPr lvl="1"/>
            <a:r>
              <a:rPr lang="en-US" dirty="0">
                <a:solidFill>
                  <a:schemeClr val="accent1">
                    <a:lumMod val="50000"/>
                  </a:schemeClr>
                </a:solidFill>
              </a:rPr>
              <a:t>02RZ – Procurement Office Code</a:t>
            </a:r>
          </a:p>
          <a:p>
            <a:pPr lvl="1"/>
            <a:r>
              <a:rPr lang="en-US" dirty="0">
                <a:solidFill>
                  <a:schemeClr val="accent1">
                    <a:lumMod val="50000"/>
                  </a:schemeClr>
                </a:solidFill>
              </a:rPr>
              <a:t>23 – Fiscal Year</a:t>
            </a:r>
          </a:p>
          <a:p>
            <a:pPr lvl="1"/>
            <a:r>
              <a:rPr lang="en-US" dirty="0">
                <a:solidFill>
                  <a:schemeClr val="accent1">
                    <a:lumMod val="50000"/>
                  </a:schemeClr>
                </a:solidFill>
              </a:rPr>
              <a:t>K – Contract Mechanism</a:t>
            </a:r>
          </a:p>
          <a:p>
            <a:pPr lvl="1"/>
            <a:r>
              <a:rPr lang="en-US" dirty="0">
                <a:solidFill>
                  <a:schemeClr val="accent1">
                    <a:lumMod val="50000"/>
                  </a:schemeClr>
                </a:solidFill>
              </a:rPr>
              <a:t>5042 – Unique Identifier</a:t>
            </a:r>
          </a:p>
          <a:p>
            <a:pPr lvl="1"/>
            <a:r>
              <a:rPr lang="en-US" dirty="0">
                <a:solidFill>
                  <a:schemeClr val="accent1">
                    <a:lumMod val="50000"/>
                  </a:schemeClr>
                </a:solidFill>
              </a:rPr>
              <a:t>K – Agreement(EERA)</a:t>
            </a:r>
          </a:p>
          <a:p>
            <a:pPr lvl="1"/>
            <a:endParaRPr lang="en-US" dirty="0">
              <a:solidFill>
                <a:schemeClr val="accent1">
                  <a:lumMod val="50000"/>
                </a:schemeClr>
              </a:solidFill>
            </a:endParaRPr>
          </a:p>
        </p:txBody>
      </p:sp>
    </p:spTree>
    <p:extLst>
      <p:ext uri="{BB962C8B-B14F-4D97-AF65-F5344CB8AC3E}">
        <p14:creationId xmlns:p14="http://schemas.microsoft.com/office/powerpoint/2010/main" val="4031794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alpha val="60000"/>
              </a:schemeClr>
            </a:gs>
            <a:gs pos="100000">
              <a:schemeClr val="accent1">
                <a:lumMod val="50000"/>
                <a:shade val="67500"/>
                <a:satMod val="115000"/>
                <a:alpha val="95000"/>
              </a:schemeClr>
            </a:gs>
            <a:gs pos="100000">
              <a:schemeClr val="accent1">
                <a:lumMod val="50000"/>
                <a:shade val="100000"/>
                <a:satMod val="115000"/>
              </a:schemeClr>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B2636-CD47-F39B-203A-69072ABC68AC}"/>
              </a:ext>
            </a:extLst>
          </p:cNvPr>
          <p:cNvSpPr>
            <a:spLocks noGrp="1"/>
          </p:cNvSpPr>
          <p:nvPr>
            <p:ph type="title"/>
          </p:nvPr>
        </p:nvSpPr>
        <p:spPr>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0800000" scaled="1"/>
            <a:tileRect/>
          </a:gradFill>
        </p:spPr>
        <p:txBody>
          <a:bodyPr/>
          <a:lstStyle/>
          <a:p>
            <a:r>
              <a:rPr lang="en-US" dirty="0">
                <a:solidFill>
                  <a:schemeClr val="bg1"/>
                </a:solidFill>
              </a:rPr>
              <a:t>VIPR or EERA?</a:t>
            </a:r>
          </a:p>
        </p:txBody>
      </p:sp>
      <p:pic>
        <p:nvPicPr>
          <p:cNvPr id="10" name="Picture 9" descr="A picture containing timeline&#10;&#10;Description automatically generated">
            <a:extLst>
              <a:ext uri="{FF2B5EF4-FFF2-40B4-BE49-F238E27FC236}">
                <a16:creationId xmlns:a16="http://schemas.microsoft.com/office/drawing/2014/main" id="{F20F99A6-6EE7-3408-6859-94355853BC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512344" y="210344"/>
            <a:ext cx="5167312" cy="8128000"/>
          </a:xfrm>
          <a:prstGeom prst="rect">
            <a:avLst/>
          </a:prstGeom>
        </p:spPr>
      </p:pic>
    </p:spTree>
    <p:extLst>
      <p:ext uri="{BB962C8B-B14F-4D97-AF65-F5344CB8AC3E}">
        <p14:creationId xmlns:p14="http://schemas.microsoft.com/office/powerpoint/2010/main" val="11267230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alpha val="60000"/>
              </a:schemeClr>
            </a:gs>
            <a:gs pos="100000">
              <a:schemeClr val="accent1">
                <a:lumMod val="50000"/>
                <a:shade val="67500"/>
                <a:satMod val="115000"/>
                <a:alpha val="95000"/>
              </a:schemeClr>
            </a:gs>
            <a:gs pos="100000">
              <a:schemeClr val="accent1">
                <a:lumMod val="50000"/>
                <a:shade val="100000"/>
                <a:satMod val="115000"/>
              </a:schemeClr>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38B1F-CD11-4B05-C3F0-59DB5065FF30}"/>
              </a:ext>
            </a:extLst>
          </p:cNvPr>
          <p:cNvSpPr>
            <a:spLocks noGrp="1"/>
          </p:cNvSpPr>
          <p:nvPr>
            <p:ph type="title"/>
          </p:nvPr>
        </p:nvSpPr>
        <p:spPr>
          <a:gradFill flip="none" rotWithShape="1">
            <a:gsLst>
              <a:gs pos="0">
                <a:schemeClr val="accent1">
                  <a:lumMod val="50000"/>
                  <a:shade val="30000"/>
                  <a:satMod val="115000"/>
                </a:schemeClr>
              </a:gs>
              <a:gs pos="53000">
                <a:schemeClr val="accent1">
                  <a:lumMod val="50000"/>
                  <a:shade val="67500"/>
                  <a:satMod val="115000"/>
                  <a:alpha val="95000"/>
                </a:schemeClr>
              </a:gs>
              <a:gs pos="100000">
                <a:schemeClr val="accent1">
                  <a:lumMod val="50000"/>
                  <a:shade val="100000"/>
                  <a:satMod val="115000"/>
                </a:schemeClr>
              </a:gs>
            </a:gsLst>
            <a:lin ang="2700000" scaled="1"/>
            <a:tileRect/>
          </a:gradFill>
        </p:spPr>
        <p:txBody>
          <a:bodyPr/>
          <a:lstStyle/>
          <a:p>
            <a:r>
              <a:rPr lang="en-US" dirty="0">
                <a:solidFill>
                  <a:schemeClr val="bg1"/>
                </a:solidFill>
              </a:rPr>
              <a:t>VIPR or EERA?</a:t>
            </a:r>
          </a:p>
        </p:txBody>
      </p:sp>
      <p:pic>
        <p:nvPicPr>
          <p:cNvPr id="9" name="Content Placeholder 8" descr="A piece of paper with writing&#10;&#10;Description automatically generated with medium confidence">
            <a:extLst>
              <a:ext uri="{FF2B5EF4-FFF2-40B4-BE49-F238E27FC236}">
                <a16:creationId xmlns:a16="http://schemas.microsoft.com/office/drawing/2014/main" id="{3880C04D-E1DA-ABE3-0E11-DE07C38B820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89018" y="1825625"/>
            <a:ext cx="7333232" cy="4667250"/>
          </a:xfrm>
        </p:spPr>
      </p:pic>
    </p:spTree>
    <p:extLst>
      <p:ext uri="{BB962C8B-B14F-4D97-AF65-F5344CB8AC3E}">
        <p14:creationId xmlns:p14="http://schemas.microsoft.com/office/powerpoint/2010/main" val="3619143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83000">
              <a:schemeClr val="tx2">
                <a:lumMod val="20000"/>
                <a:lumOff val="80000"/>
              </a:schemeClr>
            </a:gs>
            <a:gs pos="100000">
              <a:schemeClr val="accent1">
                <a:lumMod val="50000"/>
                <a:shade val="67500"/>
                <a:satMod val="115000"/>
                <a:alpha val="95000"/>
              </a:schemeClr>
            </a:gs>
            <a:gs pos="100000">
              <a:schemeClr val="accent1">
                <a:lumMod val="50000"/>
                <a:shade val="100000"/>
                <a:satMod val="115000"/>
              </a:schemeClr>
            </a:gs>
          </a:gsLst>
          <a:lin ang="27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209255A-33D6-246F-E7E3-52DA3C7462AA}"/>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Forest Service Regions</a:t>
            </a:r>
          </a:p>
        </p:txBody>
      </p:sp>
      <p:pic>
        <p:nvPicPr>
          <p:cNvPr id="2" name="Content Placeholder 1">
            <a:extLst>
              <a:ext uri="{FF2B5EF4-FFF2-40B4-BE49-F238E27FC236}">
                <a16:creationId xmlns:a16="http://schemas.microsoft.com/office/drawing/2014/main" id="{4E02B650-0C24-FF69-6E4E-6026704F7224}"/>
              </a:ext>
            </a:extLst>
          </p:cNvPr>
          <p:cNvPicPr>
            <a:picLocks noGrp="1" noChangeAspect="1"/>
          </p:cNvPicPr>
          <p:nvPr>
            <p:ph idx="1"/>
          </p:nvPr>
        </p:nvPicPr>
        <p:blipFill>
          <a:blip r:embed="rId3"/>
          <a:stretch>
            <a:fillRect/>
          </a:stretch>
        </p:blipFill>
        <p:spPr>
          <a:xfrm>
            <a:off x="1654404" y="1891970"/>
            <a:ext cx="7347501" cy="3684588"/>
          </a:xfrm>
          <a:prstGeom prst="rect">
            <a:avLst/>
          </a:prstGeom>
        </p:spPr>
      </p:pic>
      <p:sp>
        <p:nvSpPr>
          <p:cNvPr id="6" name="TextBox 5">
            <a:extLst>
              <a:ext uri="{FF2B5EF4-FFF2-40B4-BE49-F238E27FC236}">
                <a16:creationId xmlns:a16="http://schemas.microsoft.com/office/drawing/2014/main" id="{FF2C0870-BDA8-5472-3472-EA5CD8AC154E}"/>
              </a:ext>
            </a:extLst>
          </p:cNvPr>
          <p:cNvSpPr txBox="1"/>
          <p:nvPr/>
        </p:nvSpPr>
        <p:spPr>
          <a:xfrm>
            <a:off x="1000414" y="6032613"/>
            <a:ext cx="8235950" cy="369332"/>
          </a:xfrm>
          <a:prstGeom prst="rect">
            <a:avLst/>
          </a:prstGeom>
          <a:noFill/>
        </p:spPr>
        <p:txBody>
          <a:bodyPr wrap="square">
            <a:spAutoFit/>
          </a:bodyPr>
          <a:lstStyle/>
          <a:p>
            <a:r>
              <a:rPr lang="en-US" dirty="0"/>
              <a:t>https://www.fs.usda.gov/foresthealth/contact-us/regional-contacts.shtml</a:t>
            </a:r>
          </a:p>
        </p:txBody>
      </p:sp>
    </p:spTree>
    <p:extLst>
      <p:ext uri="{BB962C8B-B14F-4D97-AF65-F5344CB8AC3E}">
        <p14:creationId xmlns:p14="http://schemas.microsoft.com/office/powerpoint/2010/main" val="34960323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1000">
              <a:schemeClr val="tx2">
                <a:lumMod val="20000"/>
                <a:lumOff val="80000"/>
              </a:schemeClr>
            </a:gs>
            <a:gs pos="100000">
              <a:schemeClr val="accent1">
                <a:lumMod val="50000"/>
                <a:shade val="67500"/>
                <a:satMod val="115000"/>
                <a:alpha val="95000"/>
              </a:schemeClr>
            </a:gs>
            <a:gs pos="100000">
              <a:schemeClr val="accent1">
                <a:lumMod val="50000"/>
                <a:shade val="100000"/>
                <a:satMod val="115000"/>
              </a:schemeClr>
            </a:gs>
          </a:gsLst>
          <a:lin ang="2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C31DDA-20C5-607A-F0BA-6E65BA3F192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At-Incident Management Support (AIMS)</a:t>
            </a:r>
          </a:p>
        </p:txBody>
      </p:sp>
      <p:pic>
        <p:nvPicPr>
          <p:cNvPr id="5" name="Content Placeholder 4" descr="Text&#10;&#10;Description automatically generated">
            <a:extLst>
              <a:ext uri="{FF2B5EF4-FFF2-40B4-BE49-F238E27FC236}">
                <a16:creationId xmlns:a16="http://schemas.microsoft.com/office/drawing/2014/main" id="{9B151C99-60D7-D08C-1414-00C8AFF8342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54764" y="2013527"/>
            <a:ext cx="4442691" cy="4331855"/>
          </a:xfrm>
        </p:spPr>
      </p:pic>
      <p:sp>
        <p:nvSpPr>
          <p:cNvPr id="9" name="TextBox 8">
            <a:extLst>
              <a:ext uri="{FF2B5EF4-FFF2-40B4-BE49-F238E27FC236}">
                <a16:creationId xmlns:a16="http://schemas.microsoft.com/office/drawing/2014/main" id="{07A865A6-40CB-730B-B1F1-9E09DDD9511D}"/>
              </a:ext>
            </a:extLst>
          </p:cNvPr>
          <p:cNvSpPr txBox="1"/>
          <p:nvPr/>
        </p:nvSpPr>
        <p:spPr>
          <a:xfrm>
            <a:off x="360219" y="2013527"/>
            <a:ext cx="3288145" cy="480131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1">
                    <a:lumMod val="50000"/>
                  </a:schemeClr>
                </a:solidFill>
              </a:rPr>
              <a:t>Preseason I-BPA agreements</a:t>
            </a:r>
          </a:p>
          <a:p>
            <a:pPr marL="285750" indent="-285750">
              <a:buFont typeface="Arial" panose="020B0604020202020204" pitchFamily="34" charset="0"/>
              <a:buChar char="•"/>
            </a:pPr>
            <a:r>
              <a:rPr lang="en-US" dirty="0">
                <a:solidFill>
                  <a:schemeClr val="accent1">
                    <a:lumMod val="50000"/>
                  </a:schemeClr>
                </a:solidFill>
              </a:rPr>
              <a:t>Toilets/handwash, tents, ATV/UTV</a:t>
            </a:r>
          </a:p>
          <a:p>
            <a:pPr marL="285750" indent="-285750">
              <a:buFont typeface="Arial" panose="020B0604020202020204" pitchFamily="34" charset="0"/>
              <a:buChar char="•"/>
            </a:pPr>
            <a:r>
              <a:rPr lang="en-US" dirty="0">
                <a:solidFill>
                  <a:schemeClr val="accent1">
                    <a:lumMod val="50000"/>
                  </a:schemeClr>
                </a:solidFill>
              </a:rPr>
              <a:t>Used before EERA’s</a:t>
            </a:r>
          </a:p>
          <a:p>
            <a:pPr marL="285750" indent="-285750">
              <a:buFont typeface="Arial" panose="020B0604020202020204" pitchFamily="34" charset="0"/>
              <a:buChar char="•"/>
            </a:pPr>
            <a:r>
              <a:rPr lang="en-US" dirty="0">
                <a:solidFill>
                  <a:schemeClr val="accent1">
                    <a:lumMod val="50000"/>
                  </a:schemeClr>
                </a:solidFill>
              </a:rPr>
              <a:t>AIM’s Dispatch Priority List</a:t>
            </a:r>
          </a:p>
          <a:p>
            <a:pPr marL="285750" indent="-285750">
              <a:buFont typeface="Arial" panose="020B0604020202020204" pitchFamily="34" charset="0"/>
              <a:buChar char="•"/>
            </a:pPr>
            <a:endParaRPr lang="en-US" dirty="0">
              <a:solidFill>
                <a:schemeClr val="accent1">
                  <a:lumMod val="50000"/>
                </a:schemeClr>
              </a:solidFill>
            </a:endParaRPr>
          </a:p>
          <a:p>
            <a:pPr marL="285750" indent="-285750">
              <a:buFont typeface="Arial" panose="020B0604020202020204" pitchFamily="34" charset="0"/>
              <a:buChar char="•"/>
            </a:pPr>
            <a:r>
              <a:rPr lang="en-US" dirty="0">
                <a:solidFill>
                  <a:schemeClr val="accent1">
                    <a:lumMod val="50000"/>
                  </a:schemeClr>
                </a:solidFill>
              </a:rPr>
              <a:t>Duty Phone </a:t>
            </a:r>
          </a:p>
          <a:p>
            <a:r>
              <a:rPr lang="en-US" dirty="0">
                <a:solidFill>
                  <a:schemeClr val="accent1">
                    <a:lumMod val="50000"/>
                  </a:schemeClr>
                </a:solidFill>
              </a:rPr>
              <a:t>(720) 473-4105 regular and after hours</a:t>
            </a:r>
          </a:p>
          <a:p>
            <a:pPr marL="285750" indent="-285750">
              <a:buFont typeface="Arial" panose="020B0604020202020204" pitchFamily="34" charset="0"/>
              <a:buChar char="•"/>
            </a:pPr>
            <a:endParaRPr lang="en-US" dirty="0">
              <a:solidFill>
                <a:schemeClr val="accent1">
                  <a:lumMod val="50000"/>
                </a:schemeClr>
              </a:solidFill>
            </a:endParaRPr>
          </a:p>
          <a:p>
            <a:pPr marL="285750" indent="-285750">
              <a:buFont typeface="Arial" panose="020B0604020202020204" pitchFamily="34" charset="0"/>
              <a:buChar char="•"/>
            </a:pPr>
            <a:r>
              <a:rPr lang="en-US" dirty="0">
                <a:solidFill>
                  <a:schemeClr val="accent1">
                    <a:lumMod val="50000"/>
                  </a:schemeClr>
                </a:solidFill>
              </a:rPr>
              <a:t>All guidance questions are sent to..</a:t>
            </a:r>
          </a:p>
          <a:p>
            <a:pPr marL="285750" indent="-285750">
              <a:buFont typeface="Arial" panose="020B0604020202020204" pitchFamily="34" charset="0"/>
              <a:buChar char="•"/>
            </a:pPr>
            <a:endParaRPr lang="en-US" dirty="0">
              <a:solidFill>
                <a:schemeClr val="accent1">
                  <a:lumMod val="50000"/>
                </a:schemeClr>
              </a:solidFill>
            </a:endParaRPr>
          </a:p>
          <a:p>
            <a:r>
              <a:rPr lang="en-US" sz="1800" u="sng" dirty="0">
                <a:solidFill>
                  <a:srgbClr val="0563C1"/>
                </a:solidFill>
                <a:effectLst/>
                <a:latin typeface="Calibri" panose="020F0502020204030204" pitchFamily="34" charset="0"/>
                <a:ea typeface="Calibri" panose="020F0502020204030204" pitchFamily="34" charset="0"/>
                <a:hlinkClick r:id="rId4"/>
              </a:rPr>
              <a:t>SM.FS.WOAIMS@usda.gov</a:t>
            </a: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dirty="0">
                <a:solidFill>
                  <a:schemeClr val="accent1">
                    <a:lumMod val="50000"/>
                  </a:schemeClr>
                </a:solidFill>
              </a:rPr>
              <a:t>Can also send ROs and GM to this inbox</a:t>
            </a:r>
          </a:p>
          <a:p>
            <a:pPr marL="285750" indent="-285750">
              <a:buFont typeface="Arial" panose="020B0604020202020204" pitchFamily="34" charset="0"/>
              <a:buChar char="•"/>
            </a:pPr>
            <a:endParaRPr lang="en-US" dirty="0">
              <a:solidFill>
                <a:schemeClr val="accent1">
                  <a:lumMod val="50000"/>
                </a:schemeClr>
              </a:solidFill>
            </a:endParaRPr>
          </a:p>
        </p:txBody>
      </p:sp>
    </p:spTree>
    <p:extLst>
      <p:ext uri="{BB962C8B-B14F-4D97-AF65-F5344CB8AC3E}">
        <p14:creationId xmlns:p14="http://schemas.microsoft.com/office/powerpoint/2010/main" val="3785302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1000">
              <a:schemeClr val="tx2">
                <a:lumMod val="20000"/>
                <a:lumOff val="80000"/>
              </a:schemeClr>
            </a:gs>
            <a:gs pos="100000">
              <a:schemeClr val="accent1">
                <a:lumMod val="50000"/>
                <a:shade val="67500"/>
                <a:satMod val="115000"/>
                <a:alpha val="95000"/>
              </a:schemeClr>
            </a:gs>
            <a:gs pos="100000">
              <a:schemeClr val="accent1">
                <a:lumMod val="50000"/>
                <a:shade val="100000"/>
                <a:satMod val="115000"/>
              </a:schemeClr>
            </a:gs>
          </a:gsLst>
          <a:lin ang="2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C31DDA-20C5-607A-F0BA-6E65BA3F192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Vendor Key Links</a:t>
            </a:r>
          </a:p>
        </p:txBody>
      </p:sp>
      <p:sp>
        <p:nvSpPr>
          <p:cNvPr id="4" name="Content Placeholder 3">
            <a:extLst>
              <a:ext uri="{FF2B5EF4-FFF2-40B4-BE49-F238E27FC236}">
                <a16:creationId xmlns:a16="http://schemas.microsoft.com/office/drawing/2014/main" id="{384F9C80-3774-D0A7-0CC7-6EA242C7E9A4}"/>
              </a:ext>
            </a:extLst>
          </p:cNvPr>
          <p:cNvSpPr>
            <a:spLocks noGrp="1"/>
          </p:cNvSpPr>
          <p:nvPr>
            <p:ph idx="1"/>
          </p:nvPr>
        </p:nvSpPr>
        <p:spPr/>
        <p:txBody>
          <a:bodyPr>
            <a:normAutofit fontScale="55000" lnSpcReduction="20000"/>
          </a:bodyPr>
          <a:lstStyle/>
          <a:p>
            <a:pPr algn="l">
              <a:buFont typeface="Arial" panose="020B0604020202020204" pitchFamily="34" charset="0"/>
              <a:buChar char="•"/>
            </a:pPr>
            <a:endParaRPr lang="en-US" b="0" i="0" u="none" strike="noStrike" dirty="0">
              <a:solidFill>
                <a:srgbClr val="8D1D11"/>
              </a:solidFill>
              <a:effectLst/>
              <a:latin typeface="Oxygen" panose="02000503000000000000" pitchFamily="2" charset="0"/>
              <a:hlinkClick r:id="rId2"/>
            </a:endParaRPr>
          </a:p>
          <a:p>
            <a:pPr algn="l">
              <a:buFont typeface="Arial" panose="020B0604020202020204" pitchFamily="34" charset="0"/>
              <a:buChar char="•"/>
            </a:pPr>
            <a:r>
              <a:rPr lang="en-US" b="0" i="0" u="none" strike="noStrike" dirty="0">
                <a:solidFill>
                  <a:srgbClr val="8D1D11"/>
                </a:solidFill>
                <a:effectLst/>
                <a:latin typeface="Oxygen" panose="02000503000000000000" pitchFamily="2" charset="0"/>
                <a:hlinkClick r:id="rId3"/>
              </a:rPr>
              <a:t>Announcements to Vendors.</a:t>
            </a:r>
            <a:br>
              <a:rPr lang="en-US" b="0" i="0" dirty="0">
                <a:solidFill>
                  <a:srgbClr val="2F3448"/>
                </a:solidFill>
                <a:effectLst/>
                <a:latin typeface="Oxygen" panose="02000503000000000000" pitchFamily="2" charset="0"/>
              </a:rPr>
            </a:br>
            <a:r>
              <a:rPr lang="en-US" b="0" i="0" dirty="0">
                <a:solidFill>
                  <a:srgbClr val="2F3448"/>
                </a:solidFill>
                <a:effectLst/>
                <a:latin typeface="Oxygen" panose="02000503000000000000" pitchFamily="2" charset="0"/>
              </a:rPr>
              <a:t>Lists current announcements that affect Vendors who are using the VIPR Vendor Solution.</a:t>
            </a:r>
          </a:p>
          <a:p>
            <a:pPr algn="l">
              <a:buFont typeface="Arial" panose="020B0604020202020204" pitchFamily="34" charset="0"/>
              <a:buChar char="•"/>
            </a:pPr>
            <a:r>
              <a:rPr lang="en-US" b="0" i="0" u="none" strike="noStrike" dirty="0">
                <a:solidFill>
                  <a:srgbClr val="8D1D11"/>
                </a:solidFill>
                <a:effectLst/>
                <a:latin typeface="Oxygen" panose="02000503000000000000" pitchFamily="2" charset="0"/>
                <a:hlinkClick r:id="rId4"/>
              </a:rPr>
              <a:t>Forest Service Incident Procurement VIPR Web site.</a:t>
            </a:r>
            <a:br>
              <a:rPr lang="en-US" b="0" i="0" dirty="0">
                <a:solidFill>
                  <a:srgbClr val="2F3448"/>
                </a:solidFill>
                <a:effectLst/>
                <a:latin typeface="Oxygen" panose="02000503000000000000" pitchFamily="2" charset="0"/>
                <a:hlinkClick r:id="rId4"/>
              </a:rPr>
            </a:br>
            <a:r>
              <a:rPr lang="en-US" b="0" i="0" dirty="0">
                <a:solidFill>
                  <a:srgbClr val="2F3448"/>
                </a:solidFill>
                <a:effectLst/>
                <a:latin typeface="Oxygen" panose="02000503000000000000" pitchFamily="2" charset="0"/>
              </a:rPr>
              <a:t>Provides incident procurement information and tools to all current and potential Vendors—not just Vendors who will use VIPR.</a:t>
            </a:r>
          </a:p>
          <a:p>
            <a:pPr algn="l">
              <a:buFont typeface="Arial" panose="020B0604020202020204" pitchFamily="34" charset="0"/>
              <a:buChar char="•"/>
            </a:pPr>
            <a:r>
              <a:rPr lang="en-US" b="0" i="0" u="none" strike="noStrike" dirty="0">
                <a:solidFill>
                  <a:srgbClr val="8D1D11"/>
                </a:solidFill>
                <a:effectLst/>
                <a:latin typeface="Oxygen" panose="02000503000000000000" pitchFamily="2" charset="0"/>
                <a:hlinkClick r:id="rId5"/>
              </a:rPr>
              <a:t>VIPR Vendor Application</a:t>
            </a:r>
            <a:br>
              <a:rPr lang="en-US" b="0" i="0" dirty="0">
                <a:solidFill>
                  <a:srgbClr val="2F3448"/>
                </a:solidFill>
                <a:effectLst/>
                <a:latin typeface="Oxygen" panose="02000503000000000000" pitchFamily="2" charset="0"/>
              </a:rPr>
            </a:br>
            <a:r>
              <a:rPr lang="en-US" b="0" i="0" dirty="0">
                <a:solidFill>
                  <a:srgbClr val="2F3448"/>
                </a:solidFill>
                <a:effectLst/>
                <a:latin typeface="Oxygen" panose="02000503000000000000" pitchFamily="2" charset="0"/>
              </a:rPr>
              <a:t>Provides key information about the vendor application, as well as login access to the application.</a:t>
            </a:r>
          </a:p>
          <a:p>
            <a:pPr algn="l">
              <a:buFont typeface="Arial" panose="020B0604020202020204" pitchFamily="34" charset="0"/>
              <a:buChar char="•"/>
            </a:pPr>
            <a:r>
              <a:rPr lang="en-US" b="0" i="0" u="none" strike="noStrike" dirty="0">
                <a:solidFill>
                  <a:srgbClr val="8D1D11"/>
                </a:solidFill>
                <a:effectLst/>
                <a:latin typeface="Oxygen" panose="02000503000000000000" pitchFamily="2" charset="0"/>
                <a:hlinkClick r:id="rId6"/>
              </a:rPr>
              <a:t>System for Award Management (SAM).</a:t>
            </a:r>
            <a:br>
              <a:rPr lang="en-US" b="0" i="0" dirty="0">
                <a:solidFill>
                  <a:srgbClr val="2F3448"/>
                </a:solidFill>
                <a:effectLst/>
                <a:latin typeface="Oxygen" panose="02000503000000000000" pitchFamily="2" charset="0"/>
              </a:rPr>
            </a:br>
            <a:r>
              <a:rPr lang="en-US" b="0" i="0" dirty="0">
                <a:solidFill>
                  <a:srgbClr val="2F3448"/>
                </a:solidFill>
                <a:effectLst/>
                <a:latin typeface="Oxygen" panose="02000503000000000000" pitchFamily="2" charset="0"/>
              </a:rPr>
              <a:t>Provides instructions for registering with SAM. Also lists the VIPR I-BPA competitive solicitation opportunities.</a:t>
            </a:r>
          </a:p>
          <a:p>
            <a:pPr algn="l">
              <a:buFont typeface="Arial" panose="020B0604020202020204" pitchFamily="34" charset="0"/>
              <a:buChar char="•"/>
            </a:pPr>
            <a:r>
              <a:rPr lang="en-US" b="0" i="0" u="none" strike="noStrike" dirty="0">
                <a:solidFill>
                  <a:srgbClr val="8D1D11"/>
                </a:solidFill>
                <a:effectLst/>
                <a:latin typeface="Oxygen" panose="02000503000000000000" pitchFamily="2" charset="0"/>
                <a:hlinkClick r:id="rId7"/>
              </a:rPr>
              <a:t>Contractor Quick Start Guide for SAM.gov: Finding Opportunities</a:t>
            </a:r>
            <a:br>
              <a:rPr lang="en-US" b="0" i="0" dirty="0">
                <a:solidFill>
                  <a:srgbClr val="2F3448"/>
                </a:solidFill>
                <a:effectLst/>
                <a:latin typeface="Oxygen" panose="02000503000000000000" pitchFamily="2" charset="0"/>
              </a:rPr>
            </a:br>
            <a:r>
              <a:rPr lang="en-US" b="0" i="0" dirty="0">
                <a:solidFill>
                  <a:srgbClr val="2F3448"/>
                </a:solidFill>
                <a:effectLst/>
                <a:latin typeface="Oxygen" panose="02000503000000000000" pitchFamily="2" charset="0"/>
              </a:rPr>
              <a:t>Assists contractors using FBO.gov with their transition to beta.SAM.gov. This document will provide an overview of searching for contract opportunities, following contract opportunities and signing up for an Interested Vendor List.</a:t>
            </a:r>
          </a:p>
          <a:p>
            <a:pPr algn="l">
              <a:buFont typeface="Arial" panose="020B0604020202020204" pitchFamily="34" charset="0"/>
              <a:buChar char="•"/>
            </a:pPr>
            <a:r>
              <a:rPr lang="en-US" b="0" i="0" u="none" strike="noStrike" dirty="0">
                <a:solidFill>
                  <a:srgbClr val="8D1D11"/>
                </a:solidFill>
                <a:effectLst/>
                <a:latin typeface="Oxygen" panose="02000503000000000000" pitchFamily="2" charset="0"/>
                <a:hlinkClick r:id="rId8"/>
              </a:rPr>
              <a:t>Procurement Technical Assistance Centers (PTACs).</a:t>
            </a:r>
            <a:br>
              <a:rPr lang="en-US" b="0" i="0" dirty="0">
                <a:solidFill>
                  <a:srgbClr val="2F3448"/>
                </a:solidFill>
                <a:effectLst/>
                <a:latin typeface="Oxygen" panose="02000503000000000000" pitchFamily="2" charset="0"/>
              </a:rPr>
            </a:br>
            <a:r>
              <a:rPr lang="en-US" b="0" i="0" dirty="0">
                <a:solidFill>
                  <a:srgbClr val="2F3448"/>
                </a:solidFill>
                <a:effectLst/>
                <a:latin typeface="Oxygen" panose="02000503000000000000" pitchFamily="2" charset="0"/>
              </a:rPr>
              <a:t>Local resource available that can provide assistance to business firms in marketing products and services to the Federal, state, and local governments at no or nominal cost.</a:t>
            </a:r>
          </a:p>
          <a:p>
            <a:pPr algn="l">
              <a:buFont typeface="Arial" panose="020B0604020202020204" pitchFamily="34" charset="0"/>
              <a:buChar char="•"/>
            </a:pPr>
            <a:r>
              <a:rPr lang="en-US" b="0" i="0" u="none" strike="noStrike" dirty="0">
                <a:solidFill>
                  <a:srgbClr val="8D1D11"/>
                </a:solidFill>
                <a:effectLst/>
                <a:latin typeface="Oxygen" panose="02000503000000000000" pitchFamily="2" charset="0"/>
                <a:hlinkClick r:id="rId9"/>
              </a:rPr>
              <a:t>Interagency Incident Applications Helpdesk</a:t>
            </a:r>
            <a:br>
              <a:rPr lang="en-US" b="0" i="0" dirty="0">
                <a:solidFill>
                  <a:srgbClr val="2F3448"/>
                </a:solidFill>
                <a:effectLst/>
                <a:latin typeface="Oxygen" panose="02000503000000000000" pitchFamily="2" charset="0"/>
              </a:rPr>
            </a:br>
            <a:r>
              <a:rPr lang="en-US" b="0" i="0" dirty="0">
                <a:solidFill>
                  <a:srgbClr val="2F3448"/>
                </a:solidFill>
                <a:effectLst/>
                <a:latin typeface="Oxygen" panose="02000503000000000000" pitchFamily="2" charset="0"/>
              </a:rPr>
              <a:t>Provides support for VIPR and other incident related applications.</a:t>
            </a:r>
          </a:p>
          <a:p>
            <a:endParaRPr lang="en-US" dirty="0"/>
          </a:p>
        </p:txBody>
      </p:sp>
    </p:spTree>
    <p:extLst>
      <p:ext uri="{BB962C8B-B14F-4D97-AF65-F5344CB8AC3E}">
        <p14:creationId xmlns:p14="http://schemas.microsoft.com/office/powerpoint/2010/main" val="1952107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1000">
              <a:schemeClr val="tx2">
                <a:lumMod val="20000"/>
                <a:lumOff val="80000"/>
              </a:schemeClr>
            </a:gs>
            <a:gs pos="100000">
              <a:schemeClr val="accent1">
                <a:lumMod val="50000"/>
                <a:shade val="67500"/>
                <a:satMod val="115000"/>
                <a:alpha val="95000"/>
              </a:schemeClr>
            </a:gs>
            <a:gs pos="100000">
              <a:schemeClr val="accent1">
                <a:lumMod val="50000"/>
                <a:shade val="100000"/>
                <a:satMod val="115000"/>
              </a:schemeClr>
            </a:gs>
          </a:gsLst>
          <a:lin ang="2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C31DDA-20C5-607A-F0BA-6E65BA3F192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Crews</a:t>
            </a:r>
          </a:p>
        </p:txBody>
      </p:sp>
      <p:sp>
        <p:nvSpPr>
          <p:cNvPr id="5" name="Content Placeholder 4">
            <a:extLst>
              <a:ext uri="{FF2B5EF4-FFF2-40B4-BE49-F238E27FC236}">
                <a16:creationId xmlns:a16="http://schemas.microsoft.com/office/drawing/2014/main" id="{8CDBC75D-88A8-6B5B-F31D-60ED7EE17682}"/>
              </a:ext>
            </a:extLst>
          </p:cNvPr>
          <p:cNvSpPr>
            <a:spLocks noGrp="1"/>
          </p:cNvSpPr>
          <p:nvPr>
            <p:ph idx="1"/>
          </p:nvPr>
        </p:nvSpPr>
        <p:spPr/>
        <p:txBody>
          <a:bodyPr/>
          <a:lstStyle/>
          <a:p>
            <a:r>
              <a:rPr lang="en-US" dirty="0"/>
              <a:t>National Type 2 &amp; Type 2 Initial Attack Firefighting Crews Contracts</a:t>
            </a:r>
          </a:p>
          <a:p>
            <a:pPr lvl="1"/>
            <a:r>
              <a:rPr lang="en-US" dirty="0"/>
              <a:t>Payment</a:t>
            </a:r>
          </a:p>
          <a:p>
            <a:pPr lvl="2"/>
            <a:r>
              <a:rPr lang="en-US" dirty="0"/>
              <a:t>Resource Order, CTR’s (SF-261) signed by the Government Representative</a:t>
            </a:r>
          </a:p>
          <a:p>
            <a:pPr lvl="2"/>
            <a:r>
              <a:rPr lang="en-US" dirty="0"/>
              <a:t>lodging receipts (if applicable)</a:t>
            </a:r>
          </a:p>
          <a:p>
            <a:pPr lvl="2"/>
            <a:r>
              <a:rPr lang="en-US" dirty="0"/>
              <a:t>Emergency Equipment Use Invoice (OF-286) signed by the Contractor’s Representative AND Government Representative.</a:t>
            </a:r>
          </a:p>
          <a:p>
            <a:pPr lvl="2"/>
            <a:endParaRPr lang="en-US" dirty="0"/>
          </a:p>
          <a:p>
            <a:pPr lvl="2"/>
            <a:endParaRPr lang="en-US" dirty="0"/>
          </a:p>
          <a:p>
            <a:pPr marL="457200" lvl="1" indent="0">
              <a:buNone/>
            </a:pPr>
            <a:r>
              <a:rPr lang="en-US" dirty="0"/>
              <a:t>Please note, a copy of the contract is not required to be submitted to ASC with the invoice. ASC has copies of all the contracts including DUNS and TAX ID numbers. </a:t>
            </a:r>
          </a:p>
          <a:p>
            <a:endParaRPr lang="en-US" dirty="0"/>
          </a:p>
        </p:txBody>
      </p:sp>
    </p:spTree>
    <p:extLst>
      <p:ext uri="{BB962C8B-B14F-4D97-AF65-F5344CB8AC3E}">
        <p14:creationId xmlns:p14="http://schemas.microsoft.com/office/powerpoint/2010/main" val="2999033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1000">
              <a:schemeClr val="tx2">
                <a:lumMod val="20000"/>
                <a:lumOff val="80000"/>
              </a:schemeClr>
            </a:gs>
            <a:gs pos="100000">
              <a:schemeClr val="accent1">
                <a:lumMod val="50000"/>
                <a:shade val="67500"/>
                <a:satMod val="115000"/>
                <a:alpha val="95000"/>
              </a:schemeClr>
            </a:gs>
            <a:gs pos="100000">
              <a:schemeClr val="accent1">
                <a:lumMod val="50000"/>
                <a:shade val="100000"/>
                <a:satMod val="115000"/>
              </a:schemeClr>
            </a:gs>
          </a:gsLst>
          <a:lin ang="2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C31DDA-20C5-607A-F0BA-6E65BA3F192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Type 2 Initial Attack (IA)</a:t>
            </a:r>
          </a:p>
        </p:txBody>
      </p:sp>
      <p:sp>
        <p:nvSpPr>
          <p:cNvPr id="4" name="Content Placeholder 3">
            <a:extLst>
              <a:ext uri="{FF2B5EF4-FFF2-40B4-BE49-F238E27FC236}">
                <a16:creationId xmlns:a16="http://schemas.microsoft.com/office/drawing/2014/main" id="{384F9C80-3774-D0A7-0CC7-6EA242C7E9A4}"/>
              </a:ext>
            </a:extLst>
          </p:cNvPr>
          <p:cNvSpPr>
            <a:spLocks noGrp="1"/>
          </p:cNvSpPr>
          <p:nvPr>
            <p:ph idx="1"/>
          </p:nvPr>
        </p:nvSpPr>
        <p:spPr/>
        <p:txBody>
          <a:bodyPr>
            <a:normAutofit/>
          </a:bodyPr>
          <a:lstStyle/>
          <a:p>
            <a:pPr algn="l">
              <a:buFont typeface="Arial" panose="020B0604020202020204" pitchFamily="34" charset="0"/>
              <a:buChar char="•"/>
            </a:pPr>
            <a:endParaRPr lang="en-US" b="0" i="0" u="none" strike="noStrike" dirty="0">
              <a:solidFill>
                <a:srgbClr val="8D1D11"/>
              </a:solidFill>
              <a:effectLst/>
              <a:latin typeface="Oxygen" panose="02000503000000000000" pitchFamily="2" charset="0"/>
              <a:hlinkClick r:id="rId3"/>
            </a:endParaRPr>
          </a:p>
          <a:p>
            <a:r>
              <a:rPr lang="en-US" dirty="0"/>
              <a:t>Type 2 IA Hand Crew Minimum Requirements	</a:t>
            </a:r>
          </a:p>
          <a:p>
            <a:pPr lvl="1"/>
            <a:r>
              <a:rPr lang="en-US" b="0" i="0" u="none" strike="noStrike" baseline="0" dirty="0">
                <a:solidFill>
                  <a:srgbClr val="000000"/>
                </a:solidFill>
                <a:latin typeface="Times New Roman" panose="02020603050405020304" pitchFamily="18" charset="0"/>
              </a:rPr>
              <a:t>Minimum 18 personnel, Maximum 20</a:t>
            </a:r>
          </a:p>
          <a:p>
            <a:pPr lvl="1"/>
            <a:r>
              <a:rPr lang="en-US" b="0" i="0" u="none" strike="noStrike" baseline="0" dirty="0">
                <a:solidFill>
                  <a:srgbClr val="000000"/>
                </a:solidFill>
                <a:latin typeface="Times New Roman" panose="02020603050405020304" pitchFamily="18" charset="0"/>
              </a:rPr>
              <a:t>Crew Boss (CRWB) </a:t>
            </a:r>
          </a:p>
          <a:p>
            <a:pPr lvl="1"/>
            <a:r>
              <a:rPr lang="en-US" b="0" i="0" u="none" strike="noStrike" baseline="0" dirty="0">
                <a:solidFill>
                  <a:srgbClr val="000000"/>
                </a:solidFill>
                <a:latin typeface="Times New Roman" panose="02020603050405020304" pitchFamily="18" charset="0"/>
              </a:rPr>
              <a:t>3 Type 5 Incident Commanders (ICT5) </a:t>
            </a:r>
          </a:p>
          <a:p>
            <a:pPr lvl="1"/>
            <a:r>
              <a:rPr lang="en-US" b="0" i="0" u="none" strike="noStrike" baseline="0" dirty="0">
                <a:solidFill>
                  <a:srgbClr val="000000"/>
                </a:solidFill>
                <a:latin typeface="Times New Roman" panose="02020603050405020304" pitchFamily="18" charset="0"/>
              </a:rPr>
              <a:t>60% of the crew with at least 1 season experience </a:t>
            </a:r>
          </a:p>
          <a:p>
            <a:pPr lvl="1"/>
            <a:r>
              <a:rPr lang="en-US" dirty="0">
                <a:solidFill>
                  <a:srgbClr val="000000"/>
                </a:solidFill>
                <a:latin typeface="Times New Roman" panose="02020603050405020304" pitchFamily="18" charset="0"/>
              </a:rPr>
              <a:t>Can be broken into squads.</a:t>
            </a:r>
            <a:endParaRPr lang="en-US" b="0" i="0" u="none" strike="noStrike" baseline="0" dirty="0">
              <a:solidFill>
                <a:srgbClr val="000000"/>
              </a:solidFill>
              <a:latin typeface="Times New Roman" panose="02020603050405020304" pitchFamily="18" charset="0"/>
            </a:endParaRPr>
          </a:p>
          <a:p>
            <a:pPr lvl="1"/>
            <a:r>
              <a:rPr lang="en-US" b="0" i="0" u="none" strike="noStrike" baseline="0" dirty="0">
                <a:solidFill>
                  <a:srgbClr val="000000"/>
                </a:solidFill>
                <a:latin typeface="Times New Roman" panose="02020603050405020304" pitchFamily="18" charset="0"/>
              </a:rPr>
              <a:t>4 programmable radios </a:t>
            </a:r>
          </a:p>
          <a:p>
            <a:pPr lvl="1"/>
            <a:r>
              <a:rPr lang="en-US" b="0" i="0" u="none" strike="noStrike" baseline="0" dirty="0">
                <a:solidFill>
                  <a:srgbClr val="000000"/>
                </a:solidFill>
                <a:latin typeface="Times New Roman" panose="02020603050405020304" pitchFamily="18" charset="0"/>
              </a:rPr>
              <a:t>3 sawyers (1 FAL2, 2 FAL3)</a:t>
            </a:r>
          </a:p>
          <a:p>
            <a:pPr lvl="1"/>
            <a:r>
              <a:rPr lang="en-US" dirty="0">
                <a:solidFill>
                  <a:srgbClr val="000000"/>
                </a:solidFill>
                <a:latin typeface="Times New Roman" panose="02020603050405020304" pitchFamily="18" charset="0"/>
              </a:rPr>
              <a:t>Available Nationally</a:t>
            </a:r>
            <a:endParaRPr lang="en-US" b="0" i="0" u="none" strike="noStrike"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266743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1000">
              <a:schemeClr val="tx2">
                <a:lumMod val="20000"/>
                <a:lumOff val="80000"/>
              </a:schemeClr>
            </a:gs>
            <a:gs pos="100000">
              <a:schemeClr val="accent1">
                <a:lumMod val="50000"/>
                <a:shade val="67500"/>
                <a:satMod val="115000"/>
                <a:alpha val="95000"/>
              </a:schemeClr>
            </a:gs>
            <a:gs pos="100000">
              <a:schemeClr val="accent1">
                <a:lumMod val="50000"/>
                <a:shade val="100000"/>
                <a:satMod val="115000"/>
              </a:schemeClr>
            </a:gs>
          </a:gsLst>
          <a:lin ang="2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C31DDA-20C5-607A-F0BA-6E65BA3F192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Type 2 Hand Crew</a:t>
            </a:r>
          </a:p>
        </p:txBody>
      </p:sp>
      <p:sp>
        <p:nvSpPr>
          <p:cNvPr id="4" name="Content Placeholder 3">
            <a:extLst>
              <a:ext uri="{FF2B5EF4-FFF2-40B4-BE49-F238E27FC236}">
                <a16:creationId xmlns:a16="http://schemas.microsoft.com/office/drawing/2014/main" id="{384F9C80-3774-D0A7-0CC7-6EA242C7E9A4}"/>
              </a:ext>
            </a:extLst>
          </p:cNvPr>
          <p:cNvSpPr>
            <a:spLocks noGrp="1"/>
          </p:cNvSpPr>
          <p:nvPr>
            <p:ph idx="1"/>
          </p:nvPr>
        </p:nvSpPr>
        <p:spPr/>
        <p:txBody>
          <a:bodyPr>
            <a:normAutofit/>
          </a:bodyPr>
          <a:lstStyle/>
          <a:p>
            <a:pPr algn="l">
              <a:buFont typeface="Arial" panose="020B0604020202020204" pitchFamily="34" charset="0"/>
              <a:buChar char="•"/>
            </a:pPr>
            <a:endParaRPr lang="en-US" b="0" i="0" u="none" strike="noStrike" dirty="0">
              <a:solidFill>
                <a:srgbClr val="8D1D11"/>
              </a:solidFill>
              <a:effectLst/>
              <a:latin typeface="Oxygen" panose="02000503000000000000" pitchFamily="2" charset="0"/>
              <a:hlinkClick r:id="rId3"/>
            </a:endParaRPr>
          </a:p>
          <a:p>
            <a:r>
              <a:rPr lang="en-US" dirty="0"/>
              <a:t>Type 2 Hand Crew Minimum Requirements	</a:t>
            </a:r>
          </a:p>
          <a:p>
            <a:pPr lvl="1"/>
            <a:r>
              <a:rPr lang="en-US" b="0" i="0" u="none" strike="noStrike" baseline="0" dirty="0">
                <a:solidFill>
                  <a:srgbClr val="000000"/>
                </a:solidFill>
                <a:latin typeface="Times New Roman" panose="02020603050405020304" pitchFamily="18" charset="0"/>
              </a:rPr>
              <a:t>Minimum 18 personnel, Maximum 20</a:t>
            </a:r>
          </a:p>
          <a:p>
            <a:pPr lvl="1"/>
            <a:r>
              <a:rPr lang="en-US" b="0" i="0" u="none" strike="noStrike" baseline="0" dirty="0">
                <a:solidFill>
                  <a:srgbClr val="000000"/>
                </a:solidFill>
                <a:latin typeface="Times New Roman" panose="02020603050405020304" pitchFamily="18" charset="0"/>
              </a:rPr>
              <a:t>Crew Boss (CRWB) </a:t>
            </a:r>
          </a:p>
          <a:p>
            <a:pPr lvl="1"/>
            <a:r>
              <a:rPr lang="en-US" b="0" i="0" u="none" strike="noStrike" baseline="0" dirty="0">
                <a:solidFill>
                  <a:srgbClr val="000000"/>
                </a:solidFill>
                <a:latin typeface="Times New Roman" panose="02020603050405020304" pitchFamily="18" charset="0"/>
              </a:rPr>
              <a:t>3 </a:t>
            </a:r>
            <a:r>
              <a:rPr lang="en-US" dirty="0">
                <a:solidFill>
                  <a:srgbClr val="000000"/>
                </a:solidFill>
                <a:latin typeface="Times New Roman" panose="02020603050405020304" pitchFamily="18" charset="0"/>
              </a:rPr>
              <a:t>FFT1</a:t>
            </a:r>
            <a:endParaRPr lang="en-US" b="0" i="0" u="none" strike="noStrike" baseline="0" dirty="0">
              <a:solidFill>
                <a:srgbClr val="000000"/>
              </a:solidFill>
              <a:latin typeface="Times New Roman" panose="02020603050405020304" pitchFamily="18" charset="0"/>
            </a:endParaRPr>
          </a:p>
          <a:p>
            <a:pPr lvl="1"/>
            <a:r>
              <a:rPr lang="en-US" dirty="0">
                <a:solidFill>
                  <a:srgbClr val="000000"/>
                </a:solidFill>
                <a:latin typeface="Times New Roman" panose="02020603050405020304" pitchFamily="18" charset="0"/>
              </a:rPr>
              <a:t>20</a:t>
            </a:r>
            <a:r>
              <a:rPr lang="en-US" b="0" i="0" u="none" strike="noStrike" baseline="0" dirty="0">
                <a:solidFill>
                  <a:srgbClr val="000000"/>
                </a:solidFill>
                <a:latin typeface="Times New Roman" panose="02020603050405020304" pitchFamily="18" charset="0"/>
              </a:rPr>
              <a:t>% of the crew with at least 1 season experience </a:t>
            </a:r>
          </a:p>
          <a:p>
            <a:pPr lvl="1"/>
            <a:r>
              <a:rPr lang="en-US" dirty="0">
                <a:solidFill>
                  <a:srgbClr val="000000"/>
                </a:solidFill>
                <a:latin typeface="Times New Roman" panose="02020603050405020304" pitchFamily="18" charset="0"/>
              </a:rPr>
              <a:t>Can not be broken into squads.</a:t>
            </a:r>
            <a:endParaRPr lang="en-US" b="0" i="0" u="none" strike="noStrike" baseline="0" dirty="0">
              <a:solidFill>
                <a:srgbClr val="000000"/>
              </a:solidFill>
              <a:latin typeface="Times New Roman" panose="02020603050405020304" pitchFamily="18" charset="0"/>
            </a:endParaRPr>
          </a:p>
          <a:p>
            <a:pPr lvl="1"/>
            <a:r>
              <a:rPr lang="en-US" b="0" i="0" u="none" strike="noStrike" baseline="0" dirty="0">
                <a:solidFill>
                  <a:srgbClr val="000000"/>
                </a:solidFill>
                <a:latin typeface="Times New Roman" panose="02020603050405020304" pitchFamily="18" charset="0"/>
              </a:rPr>
              <a:t>4 programmable radios </a:t>
            </a:r>
          </a:p>
          <a:p>
            <a:pPr lvl="1"/>
            <a:r>
              <a:rPr lang="en-US" dirty="0">
                <a:solidFill>
                  <a:srgbClr val="000000"/>
                </a:solidFill>
                <a:latin typeface="Times New Roman" panose="02020603050405020304" pitchFamily="18" charset="0"/>
              </a:rPr>
              <a:t>No sawyers</a:t>
            </a:r>
            <a:endParaRPr lang="en-US" b="0" i="0" u="none" strike="noStrike" baseline="0" dirty="0">
              <a:solidFill>
                <a:srgbClr val="000000"/>
              </a:solidFill>
              <a:latin typeface="Times New Roman" panose="02020603050405020304" pitchFamily="18" charset="0"/>
            </a:endParaRPr>
          </a:p>
          <a:p>
            <a:pPr lvl="1"/>
            <a:r>
              <a:rPr lang="en-US" dirty="0">
                <a:solidFill>
                  <a:srgbClr val="000000"/>
                </a:solidFill>
                <a:latin typeface="Times New Roman" panose="02020603050405020304" pitchFamily="18" charset="0"/>
              </a:rPr>
              <a:t>Availability varies</a:t>
            </a:r>
            <a:endParaRPr lang="en-US" b="0" i="0" u="none" strike="noStrike"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9095115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1000">
              <a:schemeClr val="tx2">
                <a:lumMod val="20000"/>
                <a:lumOff val="80000"/>
              </a:schemeClr>
            </a:gs>
            <a:gs pos="100000">
              <a:schemeClr val="accent1">
                <a:lumMod val="50000"/>
                <a:shade val="67500"/>
                <a:satMod val="115000"/>
                <a:alpha val="95000"/>
              </a:schemeClr>
            </a:gs>
            <a:gs pos="100000">
              <a:schemeClr val="accent1">
                <a:lumMod val="50000"/>
                <a:shade val="100000"/>
                <a:satMod val="115000"/>
              </a:schemeClr>
            </a:gs>
          </a:gsLst>
          <a:lin ang="2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C31DDA-20C5-607A-F0BA-6E65BA3F192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Transport Pay Matrix</a:t>
            </a:r>
          </a:p>
        </p:txBody>
      </p:sp>
      <p:pic>
        <p:nvPicPr>
          <p:cNvPr id="3" name="Content Placeholder 2">
            <a:extLst>
              <a:ext uri="{FF2B5EF4-FFF2-40B4-BE49-F238E27FC236}">
                <a16:creationId xmlns:a16="http://schemas.microsoft.com/office/drawing/2014/main" id="{ADE4CFF1-6CF6-CB77-094C-2928EA5614F8}"/>
              </a:ext>
            </a:extLst>
          </p:cNvPr>
          <p:cNvPicPr>
            <a:picLocks noGrp="1" noChangeAspect="1"/>
          </p:cNvPicPr>
          <p:nvPr>
            <p:ph idx="1"/>
          </p:nvPr>
        </p:nvPicPr>
        <p:blipFill>
          <a:blip r:embed="rId3"/>
          <a:stretch>
            <a:fillRect/>
          </a:stretch>
        </p:blipFill>
        <p:spPr>
          <a:xfrm>
            <a:off x="1939636" y="1622745"/>
            <a:ext cx="7610764" cy="5045910"/>
          </a:xfrm>
          <a:prstGeom prst="rect">
            <a:avLst/>
          </a:prstGeom>
        </p:spPr>
      </p:pic>
    </p:spTree>
    <p:extLst>
      <p:ext uri="{BB962C8B-B14F-4D97-AF65-F5344CB8AC3E}">
        <p14:creationId xmlns:p14="http://schemas.microsoft.com/office/powerpoint/2010/main" val="37317077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1000">
              <a:schemeClr val="tx2">
                <a:lumMod val="20000"/>
                <a:lumOff val="80000"/>
              </a:schemeClr>
            </a:gs>
            <a:gs pos="100000">
              <a:schemeClr val="accent1">
                <a:lumMod val="50000"/>
                <a:shade val="67500"/>
                <a:satMod val="115000"/>
                <a:alpha val="95000"/>
              </a:schemeClr>
            </a:gs>
            <a:gs pos="100000">
              <a:schemeClr val="accent1">
                <a:lumMod val="50000"/>
                <a:shade val="100000"/>
                <a:satMod val="115000"/>
              </a:schemeClr>
            </a:gs>
          </a:gsLst>
          <a:lin ang="2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C31DDA-20C5-607A-F0BA-6E65BA3F192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VIPR Quick Reference Guide 2023</a:t>
            </a:r>
          </a:p>
        </p:txBody>
      </p:sp>
      <p:graphicFrame>
        <p:nvGraphicFramePr>
          <p:cNvPr id="6" name="Content Placeholder 5">
            <a:extLst>
              <a:ext uri="{FF2B5EF4-FFF2-40B4-BE49-F238E27FC236}">
                <a16:creationId xmlns:a16="http://schemas.microsoft.com/office/drawing/2014/main" id="{EDAE715D-904B-E0AB-CB4D-3B8294BDAFF6}"/>
              </a:ext>
            </a:extLst>
          </p:cNvPr>
          <p:cNvGraphicFramePr>
            <a:graphicFrameLocks noGrp="1"/>
          </p:cNvGraphicFramePr>
          <p:nvPr>
            <p:ph idx="1"/>
            <p:extLst>
              <p:ext uri="{D42A27DB-BD31-4B8C-83A1-F6EECF244321}">
                <p14:modId xmlns:p14="http://schemas.microsoft.com/office/powerpoint/2010/main" val="1087061948"/>
              </p:ext>
            </p:extLst>
          </p:nvPr>
        </p:nvGraphicFramePr>
        <p:xfrm>
          <a:off x="4341091" y="1745673"/>
          <a:ext cx="3657600" cy="4729015"/>
        </p:xfrm>
        <a:graphic>
          <a:graphicData uri="http://schemas.openxmlformats.org/drawingml/2006/table">
            <a:tbl>
              <a:tblPr>
                <a:tableStyleId>{5C22544A-7EE6-4342-B048-85BDC9FD1C3A}</a:tableStyleId>
              </a:tblPr>
              <a:tblGrid>
                <a:gridCol w="1825317">
                  <a:extLst>
                    <a:ext uri="{9D8B030D-6E8A-4147-A177-3AD203B41FA5}">
                      <a16:colId xmlns:a16="http://schemas.microsoft.com/office/drawing/2014/main" val="2172652301"/>
                    </a:ext>
                  </a:extLst>
                </a:gridCol>
                <a:gridCol w="1832283">
                  <a:extLst>
                    <a:ext uri="{9D8B030D-6E8A-4147-A177-3AD203B41FA5}">
                      <a16:colId xmlns:a16="http://schemas.microsoft.com/office/drawing/2014/main" val="4094220578"/>
                    </a:ext>
                  </a:extLst>
                </a:gridCol>
              </a:tblGrid>
              <a:tr h="350859">
                <a:tc>
                  <a:txBody>
                    <a:bodyPr/>
                    <a:lstStyle/>
                    <a:p>
                      <a:pPr algn="ctr" fontAlgn="ctr"/>
                      <a:r>
                        <a:rPr lang="en-US" sz="1000" u="none" strike="noStrike" dirty="0">
                          <a:effectLst/>
                        </a:rPr>
                        <a:t>GENERAL</a:t>
                      </a:r>
                      <a:endParaRPr lang="en-US" sz="1000" b="1" i="0" u="none" strike="noStrike" dirty="0">
                        <a:solidFill>
                          <a:srgbClr val="000000"/>
                        </a:solidFill>
                        <a:effectLst/>
                        <a:latin typeface="Calibri" panose="020F0502020204030204" pitchFamily="34" charset="0"/>
                      </a:endParaRPr>
                    </a:p>
                  </a:txBody>
                  <a:tcPr marL="4363" marR="4363" marT="4363" marB="0" anchor="ctr"/>
                </a:tc>
                <a:tc>
                  <a:txBody>
                    <a:bodyPr/>
                    <a:lstStyle/>
                    <a:p>
                      <a:pPr algn="ctr" fontAlgn="ctr"/>
                      <a:r>
                        <a:rPr lang="en-US" sz="900" u="none" strike="noStrike">
                          <a:effectLst/>
                        </a:rPr>
                        <a:t>PAYMENTS</a:t>
                      </a:r>
                      <a:endParaRPr lang="en-US" sz="900" b="1" i="0" u="none" strike="noStrike">
                        <a:solidFill>
                          <a:srgbClr val="000000"/>
                        </a:solidFill>
                        <a:effectLst/>
                        <a:latin typeface="Calibri" panose="020F0502020204030204" pitchFamily="34" charset="0"/>
                      </a:endParaRPr>
                    </a:p>
                  </a:txBody>
                  <a:tcPr marL="4363" marR="4363" marT="4363" marB="0" anchor="ctr"/>
                </a:tc>
                <a:extLst>
                  <a:ext uri="{0D108BD9-81ED-4DB2-BD59-A6C34878D82A}">
                    <a16:rowId xmlns:a16="http://schemas.microsoft.com/office/drawing/2014/main" val="2836000223"/>
                  </a:ext>
                </a:extLst>
              </a:tr>
              <a:tr h="356864">
                <a:tc>
                  <a:txBody>
                    <a:bodyPr/>
                    <a:lstStyle/>
                    <a:p>
                      <a:pPr algn="ctr" fontAlgn="ctr"/>
                      <a:r>
                        <a:rPr lang="en-US" sz="600" u="sng" strike="noStrike" dirty="0">
                          <a:effectLst/>
                          <a:hlinkClick r:id="rId3"/>
                        </a:rPr>
                        <a:t>VIPR Contact List</a:t>
                      </a:r>
                      <a:endParaRPr lang="en-US" sz="600" b="1" i="0" u="sng" strike="noStrike" dirty="0">
                        <a:solidFill>
                          <a:srgbClr val="0070C0"/>
                        </a:solidFill>
                        <a:effectLst/>
                        <a:latin typeface="Calibri" panose="020F0502020204030204" pitchFamily="34" charset="0"/>
                      </a:endParaRPr>
                    </a:p>
                  </a:txBody>
                  <a:tcPr marL="4363" marR="4363" marT="4363" marB="0" anchor="ctr"/>
                </a:tc>
                <a:tc>
                  <a:txBody>
                    <a:bodyPr/>
                    <a:lstStyle/>
                    <a:p>
                      <a:pPr algn="ctr" fontAlgn="ctr"/>
                      <a:r>
                        <a:rPr lang="en-US" sz="600" u="sng" strike="noStrike">
                          <a:effectLst/>
                          <a:hlinkClick r:id="rId4"/>
                        </a:rPr>
                        <a:t>OF-286 Use Invoice Example and How-to</a:t>
                      </a:r>
                      <a:endParaRPr lang="en-US" sz="600" b="1" i="0" u="sng" strike="noStrike">
                        <a:solidFill>
                          <a:srgbClr val="0070C0"/>
                        </a:solidFill>
                        <a:effectLst/>
                        <a:latin typeface="Calibri" panose="020F0502020204030204" pitchFamily="34" charset="0"/>
                      </a:endParaRPr>
                    </a:p>
                  </a:txBody>
                  <a:tcPr marL="4363" marR="4363" marT="4363" marB="0" anchor="ctr"/>
                </a:tc>
                <a:extLst>
                  <a:ext uri="{0D108BD9-81ED-4DB2-BD59-A6C34878D82A}">
                    <a16:rowId xmlns:a16="http://schemas.microsoft.com/office/drawing/2014/main" val="3934416783"/>
                  </a:ext>
                </a:extLst>
              </a:tr>
              <a:tr h="369825">
                <a:tc>
                  <a:txBody>
                    <a:bodyPr/>
                    <a:lstStyle/>
                    <a:p>
                      <a:pPr algn="ctr" fontAlgn="ctr"/>
                      <a:r>
                        <a:rPr lang="en-US" sz="600" u="sng" strike="noStrike">
                          <a:effectLst/>
                          <a:hlinkClick r:id="rId5"/>
                        </a:rPr>
                        <a:t>VIPR Agreement Look-up</a:t>
                      </a:r>
                      <a:endParaRPr lang="en-US" sz="600" b="1" i="0" u="sng" strike="noStrike">
                        <a:solidFill>
                          <a:srgbClr val="0070C0"/>
                        </a:solidFill>
                        <a:effectLst/>
                        <a:latin typeface="Calibri" panose="020F0502020204030204" pitchFamily="34" charset="0"/>
                      </a:endParaRPr>
                    </a:p>
                  </a:txBody>
                  <a:tcPr marL="4363" marR="4363" marT="4363" marB="0" anchor="ctr"/>
                </a:tc>
                <a:tc>
                  <a:txBody>
                    <a:bodyPr/>
                    <a:lstStyle/>
                    <a:p>
                      <a:pPr algn="ctr" fontAlgn="ctr"/>
                      <a:r>
                        <a:rPr lang="en-US" sz="600" u="sng" strike="noStrike">
                          <a:effectLst/>
                          <a:hlinkClick r:id="rId6"/>
                        </a:rPr>
                        <a:t>Procurement Unit Leader Field Guide</a:t>
                      </a:r>
                      <a:endParaRPr lang="en-US" sz="600" b="1" i="0" u="sng" strike="noStrike">
                        <a:solidFill>
                          <a:srgbClr val="0070C0"/>
                        </a:solidFill>
                        <a:effectLst/>
                        <a:latin typeface="Calibri" panose="020F0502020204030204" pitchFamily="34" charset="0"/>
                      </a:endParaRPr>
                    </a:p>
                  </a:txBody>
                  <a:tcPr marL="4363" marR="4363" marT="4363" marB="0" anchor="ctr"/>
                </a:tc>
                <a:extLst>
                  <a:ext uri="{0D108BD9-81ED-4DB2-BD59-A6C34878D82A}">
                    <a16:rowId xmlns:a16="http://schemas.microsoft.com/office/drawing/2014/main" val="2367891779"/>
                  </a:ext>
                </a:extLst>
              </a:tr>
              <a:tr h="356864">
                <a:tc>
                  <a:txBody>
                    <a:bodyPr/>
                    <a:lstStyle/>
                    <a:p>
                      <a:pPr algn="ctr" fontAlgn="ctr"/>
                      <a:r>
                        <a:rPr lang="en-US" sz="600" u="sng" strike="noStrike">
                          <a:effectLst/>
                          <a:hlinkClick r:id="rId7"/>
                        </a:rPr>
                        <a:t>DPL Look-up</a:t>
                      </a:r>
                      <a:endParaRPr lang="en-US" sz="600" b="1" i="0" u="sng" strike="noStrike">
                        <a:solidFill>
                          <a:srgbClr val="0070C0"/>
                        </a:solidFill>
                        <a:effectLst/>
                        <a:latin typeface="Calibri" panose="020F0502020204030204" pitchFamily="34" charset="0"/>
                      </a:endParaRPr>
                    </a:p>
                  </a:txBody>
                  <a:tcPr marL="4363" marR="4363" marT="4363" marB="0" anchor="ctr"/>
                </a:tc>
                <a:tc>
                  <a:txBody>
                    <a:bodyPr/>
                    <a:lstStyle/>
                    <a:p>
                      <a:pPr algn="ctr" fontAlgn="ctr"/>
                      <a:r>
                        <a:rPr lang="en-US" sz="600" u="sng" strike="noStrike">
                          <a:effectLst/>
                          <a:hlinkClick r:id="rId8" action="ppaction://hlinkfile"/>
                        </a:rPr>
                        <a:t>Transport Payments</a:t>
                      </a:r>
                      <a:endParaRPr lang="en-US" sz="600" b="1" i="0" u="sng" strike="noStrike">
                        <a:solidFill>
                          <a:srgbClr val="0070C0"/>
                        </a:solidFill>
                        <a:effectLst/>
                        <a:latin typeface="Calibri" panose="020F0502020204030204" pitchFamily="34" charset="0"/>
                      </a:endParaRPr>
                    </a:p>
                  </a:txBody>
                  <a:tcPr marL="4363" marR="4363" marT="4363" marB="0" anchor="ctr"/>
                </a:tc>
                <a:extLst>
                  <a:ext uri="{0D108BD9-81ED-4DB2-BD59-A6C34878D82A}">
                    <a16:rowId xmlns:a16="http://schemas.microsoft.com/office/drawing/2014/main" val="3744627561"/>
                  </a:ext>
                </a:extLst>
              </a:tr>
              <a:tr h="373618">
                <a:tc>
                  <a:txBody>
                    <a:bodyPr/>
                    <a:lstStyle/>
                    <a:p>
                      <a:pPr algn="ctr" fontAlgn="ctr"/>
                      <a:r>
                        <a:rPr lang="en-US" sz="600" u="sng" strike="noStrike">
                          <a:effectLst/>
                          <a:hlinkClick r:id="rId9"/>
                        </a:rPr>
                        <a:t>Shift Ticket Example and How-to</a:t>
                      </a:r>
                      <a:endParaRPr lang="en-US" sz="600" b="1" i="0" u="sng" strike="noStrike">
                        <a:solidFill>
                          <a:srgbClr val="0070C0"/>
                        </a:solidFill>
                        <a:effectLst/>
                        <a:latin typeface="Calibri" panose="020F0502020204030204" pitchFamily="34" charset="0"/>
                      </a:endParaRPr>
                    </a:p>
                  </a:txBody>
                  <a:tcPr marL="4363" marR="4363" marT="4363" marB="0" anchor="ctr"/>
                </a:tc>
                <a:tc>
                  <a:txBody>
                    <a:bodyPr/>
                    <a:lstStyle/>
                    <a:p>
                      <a:pPr algn="ctr" fontAlgn="ctr"/>
                      <a:r>
                        <a:rPr lang="en-US" sz="600" u="sng" strike="noStrike">
                          <a:effectLst/>
                          <a:hlinkClick r:id="rId10"/>
                        </a:rPr>
                        <a:t>FS Incident Payment Guide</a:t>
                      </a:r>
                      <a:endParaRPr lang="en-US" sz="600" b="1" i="0" u="sng" strike="noStrike">
                        <a:solidFill>
                          <a:srgbClr val="0070C0"/>
                        </a:solidFill>
                        <a:effectLst/>
                        <a:latin typeface="Calibri" panose="020F0502020204030204" pitchFamily="34" charset="0"/>
                      </a:endParaRPr>
                    </a:p>
                  </a:txBody>
                  <a:tcPr marL="4363" marR="4363" marT="4363" marB="0" anchor="ctr"/>
                </a:tc>
                <a:extLst>
                  <a:ext uri="{0D108BD9-81ED-4DB2-BD59-A6C34878D82A}">
                    <a16:rowId xmlns:a16="http://schemas.microsoft.com/office/drawing/2014/main" val="3719116403"/>
                  </a:ext>
                </a:extLst>
              </a:tr>
              <a:tr h="373618">
                <a:tc>
                  <a:txBody>
                    <a:bodyPr/>
                    <a:lstStyle/>
                    <a:p>
                      <a:pPr algn="ctr" fontAlgn="ctr"/>
                      <a:r>
                        <a:rPr lang="en-US" sz="600" u="sng" strike="noStrike">
                          <a:effectLst/>
                          <a:hlinkClick r:id="rId11"/>
                        </a:rPr>
                        <a:t>Inspection Compliance Forms; Standard Method of Hire</a:t>
                      </a:r>
                      <a:endParaRPr lang="en-US" sz="600" b="1" i="0" u="sng" strike="noStrike">
                        <a:solidFill>
                          <a:srgbClr val="0070C0"/>
                        </a:solidFill>
                        <a:effectLst/>
                        <a:latin typeface="Calibri" panose="020F0502020204030204" pitchFamily="34" charset="0"/>
                      </a:endParaRPr>
                    </a:p>
                  </a:txBody>
                  <a:tcPr marL="4363" marR="4363" marT="4363" marB="0" anchor="ctr"/>
                </a:tc>
                <a:tc>
                  <a:txBody>
                    <a:bodyPr/>
                    <a:lstStyle/>
                    <a:p>
                      <a:pPr algn="ctr" fontAlgn="ctr"/>
                      <a:r>
                        <a:rPr lang="en-US" sz="600" u="sng" strike="noStrike">
                          <a:effectLst/>
                          <a:hlinkClick r:id="rId12"/>
                        </a:rPr>
                        <a:t>RX Fire</a:t>
                      </a:r>
                      <a:endParaRPr lang="en-US" sz="600" b="1" i="0" u="sng" strike="noStrike">
                        <a:solidFill>
                          <a:srgbClr val="0070C0"/>
                        </a:solidFill>
                        <a:effectLst/>
                        <a:latin typeface="Calibri" panose="020F0502020204030204" pitchFamily="34" charset="0"/>
                      </a:endParaRPr>
                    </a:p>
                  </a:txBody>
                  <a:tcPr marL="4363" marR="4363" marT="4363" marB="0" anchor="ctr"/>
                </a:tc>
                <a:extLst>
                  <a:ext uri="{0D108BD9-81ED-4DB2-BD59-A6C34878D82A}">
                    <a16:rowId xmlns:a16="http://schemas.microsoft.com/office/drawing/2014/main" val="2193594401"/>
                  </a:ext>
                </a:extLst>
              </a:tr>
              <a:tr h="407756">
                <a:tc>
                  <a:txBody>
                    <a:bodyPr/>
                    <a:lstStyle/>
                    <a:p>
                      <a:pPr algn="ctr" fontAlgn="ctr"/>
                      <a:r>
                        <a:rPr lang="en-US" sz="600" u="sng" strike="noStrike">
                          <a:effectLst/>
                          <a:hlinkClick r:id="rId13"/>
                        </a:rPr>
                        <a:t>VIPR Solicitation Cycle</a:t>
                      </a:r>
                      <a:endParaRPr lang="en-US" sz="600" b="1" i="0" u="sng" strike="noStrike">
                        <a:solidFill>
                          <a:srgbClr val="0070C0"/>
                        </a:solidFill>
                        <a:effectLst/>
                        <a:latin typeface="Calibri" panose="020F0502020204030204" pitchFamily="34" charset="0"/>
                      </a:endParaRPr>
                    </a:p>
                  </a:txBody>
                  <a:tcPr marL="4363" marR="4363" marT="4363" marB="0" anchor="ctr"/>
                </a:tc>
                <a:tc>
                  <a:txBody>
                    <a:bodyPr/>
                    <a:lstStyle/>
                    <a:p>
                      <a:pPr algn="ctr" fontAlgn="ctr"/>
                      <a:r>
                        <a:rPr lang="en-US" sz="600" u="sng" strike="noStrike">
                          <a:effectLst/>
                          <a:hlinkClick r:id="rId14"/>
                        </a:rPr>
                        <a:t>VIPR Solicitation Templates</a:t>
                      </a:r>
                      <a:endParaRPr lang="en-US" sz="600" b="1" i="0" u="sng" strike="noStrike">
                        <a:solidFill>
                          <a:srgbClr val="0070C0"/>
                        </a:solidFill>
                        <a:effectLst/>
                        <a:latin typeface="Calibri" panose="020F0502020204030204" pitchFamily="34" charset="0"/>
                      </a:endParaRPr>
                    </a:p>
                  </a:txBody>
                  <a:tcPr marL="4363" marR="4363" marT="4363" marB="0" anchor="ctr"/>
                </a:tc>
                <a:extLst>
                  <a:ext uri="{0D108BD9-81ED-4DB2-BD59-A6C34878D82A}">
                    <a16:rowId xmlns:a16="http://schemas.microsoft.com/office/drawing/2014/main" val="1467092644"/>
                  </a:ext>
                </a:extLst>
              </a:tr>
              <a:tr h="407756">
                <a:tc>
                  <a:txBody>
                    <a:bodyPr/>
                    <a:lstStyle/>
                    <a:p>
                      <a:pPr algn="ctr" fontAlgn="ctr"/>
                      <a:r>
                        <a:rPr lang="en-US" sz="600" u="sng" strike="noStrike">
                          <a:effectLst/>
                          <a:hlinkClick r:id="rId15"/>
                        </a:rPr>
                        <a:t>AIMs Operating Guidelines &amp; DPLs</a:t>
                      </a:r>
                      <a:endParaRPr lang="en-US" sz="600" b="1" i="0" u="sng" strike="noStrike">
                        <a:solidFill>
                          <a:srgbClr val="0070C0"/>
                        </a:solidFill>
                        <a:effectLst/>
                        <a:latin typeface="Calibri" panose="020F0502020204030204" pitchFamily="34" charset="0"/>
                      </a:endParaRPr>
                    </a:p>
                  </a:txBody>
                  <a:tcPr marL="4363" marR="4363" marT="4363" marB="0" anchor="ctr"/>
                </a:tc>
                <a:tc>
                  <a:txBody>
                    <a:bodyPr/>
                    <a:lstStyle/>
                    <a:p>
                      <a:pPr algn="ctr" fontAlgn="ctr"/>
                      <a:r>
                        <a:rPr lang="en-US" sz="600" u="sng" strike="noStrike">
                          <a:effectLst/>
                          <a:hlinkClick r:id="rId12"/>
                        </a:rPr>
                        <a:t>RX Fire</a:t>
                      </a:r>
                      <a:endParaRPr lang="en-US" sz="600" b="1" i="0" u="sng" strike="noStrike">
                        <a:solidFill>
                          <a:srgbClr val="0070C0"/>
                        </a:solidFill>
                        <a:effectLst/>
                        <a:latin typeface="Calibri" panose="020F0502020204030204" pitchFamily="34" charset="0"/>
                      </a:endParaRPr>
                    </a:p>
                  </a:txBody>
                  <a:tcPr marL="4363" marR="4363" marT="4363" marB="0" anchor="ctr"/>
                </a:tc>
                <a:extLst>
                  <a:ext uri="{0D108BD9-81ED-4DB2-BD59-A6C34878D82A}">
                    <a16:rowId xmlns:a16="http://schemas.microsoft.com/office/drawing/2014/main" val="74682806"/>
                  </a:ext>
                </a:extLst>
              </a:tr>
              <a:tr h="237067">
                <a:tc>
                  <a:txBody>
                    <a:bodyPr/>
                    <a:lstStyle/>
                    <a:p>
                      <a:pPr algn="ctr" fontAlgn="ctr"/>
                      <a:r>
                        <a:rPr lang="en-US" sz="600" u="sng" strike="noStrike">
                          <a:effectLst/>
                          <a:hlinkClick r:id="rId16"/>
                        </a:rPr>
                        <a:t>Secondary Source List_Sign Up_ (AIMS); Vendor resources not signed up on IBPA</a:t>
                      </a:r>
                      <a:endParaRPr lang="en-US" sz="600" b="1" i="0" u="sng" strike="noStrike">
                        <a:solidFill>
                          <a:srgbClr val="0070C0"/>
                        </a:solidFill>
                        <a:effectLst/>
                        <a:latin typeface="Calibri" panose="020F0502020204030204" pitchFamily="34" charset="0"/>
                      </a:endParaRPr>
                    </a:p>
                  </a:txBody>
                  <a:tcPr marL="4363" marR="4363" marT="4363" marB="0" anchor="ctr"/>
                </a:tc>
                <a:tc>
                  <a:txBody>
                    <a:bodyPr/>
                    <a:lstStyle/>
                    <a:p>
                      <a:pPr algn="ctr" fontAlgn="ctr"/>
                      <a:r>
                        <a:rPr lang="en-US" sz="600" u="sng" strike="noStrike">
                          <a:effectLst/>
                          <a:hlinkClick r:id="rId17"/>
                        </a:rPr>
                        <a:t>IBPA Policy</a:t>
                      </a:r>
                      <a:endParaRPr lang="en-US" sz="600" b="1" i="0" u="sng" strike="noStrike">
                        <a:solidFill>
                          <a:srgbClr val="0070C0"/>
                        </a:solidFill>
                        <a:effectLst/>
                        <a:latin typeface="Calibri" panose="020F0502020204030204" pitchFamily="34" charset="0"/>
                      </a:endParaRPr>
                    </a:p>
                  </a:txBody>
                  <a:tcPr marL="4363" marR="4363" marT="4363" marB="0" anchor="ctr"/>
                </a:tc>
                <a:extLst>
                  <a:ext uri="{0D108BD9-81ED-4DB2-BD59-A6C34878D82A}">
                    <a16:rowId xmlns:a16="http://schemas.microsoft.com/office/drawing/2014/main" val="2001496012"/>
                  </a:ext>
                </a:extLst>
              </a:tr>
              <a:tr h="413761">
                <a:tc>
                  <a:txBody>
                    <a:bodyPr/>
                    <a:lstStyle/>
                    <a:p>
                      <a:pPr algn="ctr" fontAlgn="ctr"/>
                      <a:r>
                        <a:rPr lang="en-US" sz="600" u="sng" strike="noStrike">
                          <a:effectLst/>
                          <a:hlinkClick r:id="rId18"/>
                        </a:rPr>
                        <a:t>Resource Typing Guide</a:t>
                      </a:r>
                      <a:endParaRPr lang="en-US" sz="600" b="1" i="0" u="sng" strike="noStrike">
                        <a:solidFill>
                          <a:srgbClr val="0070C0"/>
                        </a:solidFill>
                        <a:effectLst/>
                        <a:latin typeface="Calibri" panose="020F0502020204030204" pitchFamily="34" charset="0"/>
                      </a:endParaRPr>
                    </a:p>
                  </a:txBody>
                  <a:tcPr marL="4363" marR="4363" marT="4363" marB="0" anchor="ctr"/>
                </a:tc>
                <a:tc>
                  <a:txBody>
                    <a:bodyPr/>
                    <a:lstStyle/>
                    <a:p>
                      <a:pPr algn="ctr" fontAlgn="ctr"/>
                      <a:r>
                        <a:rPr lang="en-US" sz="600" u="sng" strike="noStrike">
                          <a:effectLst/>
                          <a:hlinkClick r:id="rId19"/>
                        </a:rPr>
                        <a:t>State Payment POCs</a:t>
                      </a:r>
                      <a:endParaRPr lang="en-US" sz="600" b="1" i="0" u="sng" strike="noStrike">
                        <a:solidFill>
                          <a:srgbClr val="0070C0"/>
                        </a:solidFill>
                        <a:effectLst/>
                        <a:latin typeface="Calibri" panose="020F0502020204030204" pitchFamily="34" charset="0"/>
                      </a:endParaRPr>
                    </a:p>
                  </a:txBody>
                  <a:tcPr marL="4363" marR="4363" marT="4363" marB="0" anchor="ctr"/>
                </a:tc>
                <a:extLst>
                  <a:ext uri="{0D108BD9-81ED-4DB2-BD59-A6C34878D82A}">
                    <a16:rowId xmlns:a16="http://schemas.microsoft.com/office/drawing/2014/main" val="2824747126"/>
                  </a:ext>
                </a:extLst>
              </a:tr>
              <a:tr h="369825">
                <a:tc>
                  <a:txBody>
                    <a:bodyPr/>
                    <a:lstStyle/>
                    <a:p>
                      <a:pPr algn="ctr" fontAlgn="ctr"/>
                      <a:r>
                        <a:rPr lang="en-US" sz="600" u="sng" strike="noStrike">
                          <a:effectLst/>
                          <a:hlinkClick r:id="rId20"/>
                        </a:rPr>
                        <a:t>IROC Self Status Video for Vendors</a:t>
                      </a:r>
                      <a:endParaRPr lang="en-US" sz="600" b="1" i="0" u="sng" strike="noStrike">
                        <a:solidFill>
                          <a:srgbClr val="0070C0"/>
                        </a:solidFill>
                        <a:effectLst/>
                        <a:latin typeface="Calibri" panose="020F0502020204030204" pitchFamily="34" charset="0"/>
                      </a:endParaRPr>
                    </a:p>
                  </a:txBody>
                  <a:tcPr marL="4363" marR="4363" marT="4363" marB="0" anchor="ctr"/>
                </a:tc>
                <a:tc>
                  <a:txBody>
                    <a:bodyPr/>
                    <a:lstStyle/>
                    <a:p>
                      <a:pPr algn="ctr" fontAlgn="ctr"/>
                      <a:r>
                        <a:rPr lang="en-US" sz="600" u="sng" strike="noStrike">
                          <a:effectLst/>
                          <a:hlinkClick r:id="rId21"/>
                        </a:rPr>
                        <a:t>IBPA Key Links</a:t>
                      </a:r>
                      <a:endParaRPr lang="en-US" sz="600" b="1" i="0" u="sng" strike="noStrike">
                        <a:solidFill>
                          <a:srgbClr val="0070C0"/>
                        </a:solidFill>
                        <a:effectLst/>
                        <a:latin typeface="Calibri" panose="020F0502020204030204" pitchFamily="34" charset="0"/>
                      </a:endParaRPr>
                    </a:p>
                  </a:txBody>
                  <a:tcPr marL="4363" marR="4363" marT="4363" marB="0" anchor="ctr"/>
                </a:tc>
                <a:extLst>
                  <a:ext uri="{0D108BD9-81ED-4DB2-BD59-A6C34878D82A}">
                    <a16:rowId xmlns:a16="http://schemas.microsoft.com/office/drawing/2014/main" val="370391002"/>
                  </a:ext>
                </a:extLst>
              </a:tr>
              <a:tr h="369825">
                <a:tc>
                  <a:txBody>
                    <a:bodyPr/>
                    <a:lstStyle/>
                    <a:p>
                      <a:pPr algn="ctr" fontAlgn="ctr"/>
                      <a:r>
                        <a:rPr lang="en-US" sz="600" u="sng" strike="noStrike">
                          <a:effectLst/>
                          <a:hlinkClick r:id="rId22"/>
                        </a:rPr>
                        <a:t>I-BPA Performance Review</a:t>
                      </a:r>
                      <a:endParaRPr lang="en-US" sz="600" b="1" i="0" u="sng" strike="noStrike">
                        <a:solidFill>
                          <a:srgbClr val="0070C0"/>
                        </a:solidFill>
                        <a:effectLst/>
                        <a:latin typeface="Calibri" panose="020F0502020204030204" pitchFamily="34" charset="0"/>
                      </a:endParaRPr>
                    </a:p>
                  </a:txBody>
                  <a:tcPr marL="4363" marR="4363" marT="4363" marB="0" anchor="ctr"/>
                </a:tc>
                <a:tc>
                  <a:txBody>
                    <a:bodyPr/>
                    <a:lstStyle/>
                    <a:p>
                      <a:pPr algn="ctr" fontAlgn="ctr"/>
                      <a:r>
                        <a:rPr lang="en-US" sz="600" u="sng" strike="noStrike">
                          <a:effectLst/>
                          <a:hlinkClick r:id="rId23"/>
                        </a:rPr>
                        <a:t>SIIBM &amp; Associated Forms</a:t>
                      </a:r>
                      <a:endParaRPr lang="en-US" sz="600" b="1" i="0" u="sng" strike="noStrike">
                        <a:solidFill>
                          <a:srgbClr val="0070C0"/>
                        </a:solidFill>
                        <a:effectLst/>
                        <a:latin typeface="Calibri" panose="020F0502020204030204" pitchFamily="34" charset="0"/>
                      </a:endParaRPr>
                    </a:p>
                  </a:txBody>
                  <a:tcPr marL="4363" marR="4363" marT="4363" marB="0" anchor="ctr"/>
                </a:tc>
                <a:extLst>
                  <a:ext uri="{0D108BD9-81ED-4DB2-BD59-A6C34878D82A}">
                    <a16:rowId xmlns:a16="http://schemas.microsoft.com/office/drawing/2014/main" val="343029764"/>
                  </a:ext>
                </a:extLst>
              </a:tr>
              <a:tr h="341377">
                <a:tc>
                  <a:txBody>
                    <a:bodyPr/>
                    <a:lstStyle/>
                    <a:p>
                      <a:pPr algn="ctr" fontAlgn="ctr"/>
                      <a:r>
                        <a:rPr lang="en-US" sz="600" u="sng" strike="noStrike">
                          <a:effectLst/>
                          <a:hlinkClick r:id="rId24"/>
                        </a:rPr>
                        <a:t>Performance Review Submittal Link</a:t>
                      </a:r>
                      <a:endParaRPr lang="en-US" sz="600" b="1" i="0" u="sng" strike="noStrike">
                        <a:solidFill>
                          <a:srgbClr val="0070C0"/>
                        </a:solidFill>
                        <a:effectLst/>
                        <a:latin typeface="Calibri" panose="020F0502020204030204" pitchFamily="34" charset="0"/>
                      </a:endParaRPr>
                    </a:p>
                  </a:txBody>
                  <a:tcPr marL="4363" marR="4363" marT="4363" marB="0" anchor="ctr"/>
                </a:tc>
                <a:tc>
                  <a:txBody>
                    <a:bodyPr/>
                    <a:lstStyle/>
                    <a:p>
                      <a:pPr algn="ctr" fontAlgn="ctr"/>
                      <a:r>
                        <a:rPr lang="en-US" sz="600" u="sng" strike="noStrike" dirty="0">
                          <a:effectLst/>
                          <a:hlinkClick r:id="rId25"/>
                        </a:rPr>
                        <a:t>National Contracts</a:t>
                      </a:r>
                      <a:endParaRPr lang="en-US" sz="600" b="1" i="0" u="sng" strike="noStrike" dirty="0">
                        <a:solidFill>
                          <a:srgbClr val="0070C0"/>
                        </a:solidFill>
                        <a:effectLst/>
                        <a:latin typeface="Calibri" panose="020F0502020204030204" pitchFamily="34" charset="0"/>
                      </a:endParaRPr>
                    </a:p>
                  </a:txBody>
                  <a:tcPr marL="4363" marR="4363" marT="4363" marB="0" anchor="ctr"/>
                </a:tc>
                <a:extLst>
                  <a:ext uri="{0D108BD9-81ED-4DB2-BD59-A6C34878D82A}">
                    <a16:rowId xmlns:a16="http://schemas.microsoft.com/office/drawing/2014/main" val="1549209982"/>
                  </a:ext>
                </a:extLst>
              </a:tr>
            </a:tbl>
          </a:graphicData>
        </a:graphic>
      </p:graphicFrame>
    </p:spTree>
    <p:extLst>
      <p:ext uri="{BB962C8B-B14F-4D97-AF65-F5344CB8AC3E}">
        <p14:creationId xmlns:p14="http://schemas.microsoft.com/office/powerpoint/2010/main" val="34724509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1000">
              <a:schemeClr val="tx2">
                <a:lumMod val="20000"/>
                <a:lumOff val="80000"/>
              </a:schemeClr>
            </a:gs>
            <a:gs pos="100000">
              <a:schemeClr val="accent1">
                <a:lumMod val="50000"/>
                <a:shade val="67500"/>
                <a:satMod val="115000"/>
                <a:alpha val="95000"/>
              </a:schemeClr>
            </a:gs>
            <a:gs pos="100000">
              <a:schemeClr val="accent1">
                <a:lumMod val="50000"/>
                <a:shade val="100000"/>
                <a:satMod val="115000"/>
              </a:schemeClr>
            </a:gs>
          </a:gsLst>
          <a:lin ang="2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C31DDA-20C5-607A-F0BA-6E65BA3F192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Contact Information:</a:t>
            </a:r>
          </a:p>
        </p:txBody>
      </p:sp>
      <p:sp>
        <p:nvSpPr>
          <p:cNvPr id="4" name="Content Placeholder 3">
            <a:extLst>
              <a:ext uri="{FF2B5EF4-FFF2-40B4-BE49-F238E27FC236}">
                <a16:creationId xmlns:a16="http://schemas.microsoft.com/office/drawing/2014/main" id="{ADD61F10-6DE4-4930-5FB1-12E015EA02B3}"/>
              </a:ext>
            </a:extLst>
          </p:cNvPr>
          <p:cNvSpPr>
            <a:spLocks noGrp="1"/>
          </p:cNvSpPr>
          <p:nvPr>
            <p:ph idx="1"/>
          </p:nvPr>
        </p:nvSpPr>
        <p:spPr/>
        <p:txBody>
          <a:bodyPr/>
          <a:lstStyle/>
          <a:p>
            <a:r>
              <a:rPr lang="en-US" dirty="0"/>
              <a:t>Amelia Velasco</a:t>
            </a:r>
          </a:p>
          <a:p>
            <a:pPr lvl="1"/>
            <a:r>
              <a:rPr lang="en-US" dirty="0">
                <a:hlinkClick r:id="rId3"/>
              </a:rPr>
              <a:t>amelia.velasco@usda.gov</a:t>
            </a:r>
            <a:endParaRPr lang="en-US" dirty="0"/>
          </a:p>
          <a:p>
            <a:pPr lvl="1"/>
            <a:r>
              <a:rPr lang="en-US" dirty="0"/>
              <a:t>208-569-8238</a:t>
            </a:r>
          </a:p>
          <a:p>
            <a:endParaRPr lang="en-US" dirty="0"/>
          </a:p>
          <a:p>
            <a:r>
              <a:rPr lang="en-US" dirty="0"/>
              <a:t>Sean O’Neal</a:t>
            </a:r>
          </a:p>
          <a:p>
            <a:pPr lvl="1"/>
            <a:r>
              <a:rPr lang="en-US" dirty="0">
                <a:hlinkClick r:id="rId4"/>
              </a:rPr>
              <a:t>sean.oneal@fdacs.gov</a:t>
            </a:r>
            <a:endParaRPr lang="en-US" dirty="0"/>
          </a:p>
          <a:p>
            <a:pPr lvl="1"/>
            <a:r>
              <a:rPr lang="en-US" dirty="0"/>
              <a:t>352-425-1915</a:t>
            </a:r>
          </a:p>
        </p:txBody>
      </p:sp>
    </p:spTree>
    <p:extLst>
      <p:ext uri="{BB962C8B-B14F-4D97-AF65-F5344CB8AC3E}">
        <p14:creationId xmlns:p14="http://schemas.microsoft.com/office/powerpoint/2010/main" val="2913188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83000">
              <a:schemeClr val="tx2">
                <a:lumMod val="20000"/>
                <a:lumOff val="80000"/>
              </a:schemeClr>
            </a:gs>
            <a:gs pos="100000">
              <a:schemeClr val="accent1">
                <a:lumMod val="50000"/>
                <a:shade val="67500"/>
                <a:satMod val="115000"/>
                <a:alpha val="95000"/>
              </a:schemeClr>
            </a:gs>
            <a:gs pos="100000">
              <a:schemeClr val="accent1">
                <a:lumMod val="50000"/>
                <a:shade val="100000"/>
                <a:satMod val="115000"/>
              </a:schemeClr>
            </a:gs>
          </a:gsLst>
          <a:lin ang="27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209255A-33D6-246F-E7E3-52DA3C7462AA}"/>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Dispatch Centers</a:t>
            </a:r>
          </a:p>
        </p:txBody>
      </p:sp>
      <p:pic>
        <p:nvPicPr>
          <p:cNvPr id="3" name="Content Placeholder 2">
            <a:extLst>
              <a:ext uri="{FF2B5EF4-FFF2-40B4-BE49-F238E27FC236}">
                <a16:creationId xmlns:a16="http://schemas.microsoft.com/office/drawing/2014/main" id="{69A84C8F-06DF-F925-833B-114331E6632A}"/>
              </a:ext>
            </a:extLst>
          </p:cNvPr>
          <p:cNvPicPr>
            <a:picLocks noGrp="1" noChangeAspect="1"/>
          </p:cNvPicPr>
          <p:nvPr>
            <p:ph idx="1"/>
          </p:nvPr>
        </p:nvPicPr>
        <p:blipFill>
          <a:blip r:embed="rId2"/>
          <a:stretch>
            <a:fillRect/>
          </a:stretch>
        </p:blipFill>
        <p:spPr>
          <a:xfrm>
            <a:off x="1537390" y="2117230"/>
            <a:ext cx="8248650" cy="3248025"/>
          </a:xfrm>
        </p:spPr>
      </p:pic>
      <p:sp>
        <p:nvSpPr>
          <p:cNvPr id="7" name="TextBox 6">
            <a:extLst>
              <a:ext uri="{FF2B5EF4-FFF2-40B4-BE49-F238E27FC236}">
                <a16:creationId xmlns:a16="http://schemas.microsoft.com/office/drawing/2014/main" id="{661E5CE6-0287-69BC-E174-9A2C10B2EFE7}"/>
              </a:ext>
            </a:extLst>
          </p:cNvPr>
          <p:cNvSpPr txBox="1"/>
          <p:nvPr/>
        </p:nvSpPr>
        <p:spPr>
          <a:xfrm>
            <a:off x="895927" y="6046437"/>
            <a:ext cx="8248650" cy="369332"/>
          </a:xfrm>
          <a:prstGeom prst="rect">
            <a:avLst/>
          </a:prstGeom>
          <a:noFill/>
        </p:spPr>
        <p:txBody>
          <a:bodyPr wrap="square">
            <a:spAutoFit/>
          </a:bodyPr>
          <a:lstStyle/>
          <a:p>
            <a:r>
              <a:rPr lang="en-US" dirty="0"/>
              <a:t>https://www.fs.usda.gov/business/incident/dispatchlookup.php?tab=tab_d</a:t>
            </a:r>
          </a:p>
        </p:txBody>
      </p:sp>
    </p:spTree>
    <p:extLst>
      <p:ext uri="{BB962C8B-B14F-4D97-AF65-F5344CB8AC3E}">
        <p14:creationId xmlns:p14="http://schemas.microsoft.com/office/powerpoint/2010/main" val="999833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83000">
              <a:schemeClr val="tx2">
                <a:lumMod val="20000"/>
                <a:lumOff val="80000"/>
              </a:schemeClr>
            </a:gs>
            <a:gs pos="100000">
              <a:schemeClr val="accent1">
                <a:lumMod val="50000"/>
                <a:shade val="67500"/>
                <a:satMod val="115000"/>
                <a:alpha val="95000"/>
              </a:schemeClr>
            </a:gs>
            <a:gs pos="100000">
              <a:schemeClr val="accent1">
                <a:lumMod val="50000"/>
                <a:shade val="100000"/>
                <a:satMod val="115000"/>
              </a:schemeClr>
            </a:gs>
          </a:gsLst>
          <a:lin ang="27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209255A-33D6-246F-E7E3-52DA3C7462AA}"/>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What is VIPR?</a:t>
            </a:r>
          </a:p>
        </p:txBody>
      </p:sp>
      <p:sp>
        <p:nvSpPr>
          <p:cNvPr id="5" name="Content Placeholder 4">
            <a:extLst>
              <a:ext uri="{FF2B5EF4-FFF2-40B4-BE49-F238E27FC236}">
                <a16:creationId xmlns:a16="http://schemas.microsoft.com/office/drawing/2014/main" id="{48273BFC-C555-842B-4722-CCEDE7915E7A}"/>
              </a:ext>
            </a:extLst>
          </p:cNvPr>
          <p:cNvSpPr>
            <a:spLocks noGrp="1"/>
          </p:cNvSpPr>
          <p:nvPr>
            <p:ph idx="1"/>
          </p:nvPr>
        </p:nvSpPr>
        <p:spPr>
          <a:xfrm>
            <a:off x="1163783" y="1888172"/>
            <a:ext cx="10390908" cy="4738254"/>
          </a:xfrm>
        </p:spPr>
        <p:txBody>
          <a:bodyPr anchor="ctr">
            <a:normAutofit/>
          </a:bodyPr>
          <a:lstStyle/>
          <a:p>
            <a:endParaRPr lang="en-US" sz="2000" b="0" i="0" dirty="0">
              <a:solidFill>
                <a:schemeClr val="accent1">
                  <a:lumMod val="50000"/>
                </a:schemeClr>
              </a:solidFill>
              <a:effectLst/>
              <a:latin typeface="Oxygen" panose="020B0604020202020204" pitchFamily="2" charset="0"/>
            </a:endParaRPr>
          </a:p>
          <a:p>
            <a:r>
              <a:rPr lang="en-US" sz="2000" dirty="0">
                <a:solidFill>
                  <a:schemeClr val="accent1">
                    <a:lumMod val="50000"/>
                  </a:schemeClr>
                </a:solidFill>
                <a:latin typeface="Oxygen" panose="020B0604020202020204" pitchFamily="2" charset="0"/>
              </a:rPr>
              <a:t>VIPR are not </a:t>
            </a:r>
            <a:r>
              <a:rPr lang="en-US" sz="2000" b="1" u="sng" dirty="0">
                <a:solidFill>
                  <a:schemeClr val="accent1">
                    <a:lumMod val="50000"/>
                  </a:schemeClr>
                </a:solidFill>
                <a:latin typeface="Oxygen" panose="020B0604020202020204" pitchFamily="2" charset="0"/>
              </a:rPr>
              <a:t>contracts</a:t>
            </a:r>
            <a:r>
              <a:rPr lang="en-US" sz="2000" dirty="0">
                <a:solidFill>
                  <a:schemeClr val="accent1">
                    <a:lumMod val="50000"/>
                  </a:schemeClr>
                </a:solidFill>
                <a:latin typeface="Oxygen" panose="020B0604020202020204" pitchFamily="2" charset="0"/>
              </a:rPr>
              <a:t>, but Incident Blanket Purchase </a:t>
            </a:r>
            <a:r>
              <a:rPr lang="en-US" sz="2000" b="1" u="sng" dirty="0">
                <a:solidFill>
                  <a:schemeClr val="accent1">
                    <a:lumMod val="50000"/>
                  </a:schemeClr>
                </a:solidFill>
                <a:latin typeface="Oxygen" panose="020B0604020202020204" pitchFamily="2" charset="0"/>
              </a:rPr>
              <a:t>Agreements</a:t>
            </a:r>
            <a:r>
              <a:rPr lang="en-US" sz="2000" dirty="0">
                <a:solidFill>
                  <a:schemeClr val="accent1">
                    <a:lumMod val="50000"/>
                  </a:schemeClr>
                </a:solidFill>
                <a:latin typeface="Oxygen" panose="020B0604020202020204" pitchFamily="2" charset="0"/>
              </a:rPr>
              <a:t> (I-BPA)</a:t>
            </a:r>
          </a:p>
          <a:p>
            <a:endParaRPr lang="en-US" sz="2000" dirty="0">
              <a:solidFill>
                <a:schemeClr val="accent1">
                  <a:lumMod val="50000"/>
                </a:schemeClr>
              </a:solidFill>
              <a:latin typeface="Oxygen" panose="020B0604020202020204" pitchFamily="2" charset="0"/>
            </a:endParaRPr>
          </a:p>
          <a:p>
            <a:r>
              <a:rPr lang="en-US" sz="2000" b="0" i="0" dirty="0">
                <a:solidFill>
                  <a:schemeClr val="accent1">
                    <a:lumMod val="50000"/>
                  </a:schemeClr>
                </a:solidFill>
                <a:effectLst/>
                <a:latin typeface="Oxygen" panose="020B0604020202020204" pitchFamily="2" charset="0"/>
              </a:rPr>
              <a:t>VIPR allows the Contracting Officers (COs) to create, award, and manage solicitations and agreements through an electronic procurement process. </a:t>
            </a:r>
          </a:p>
          <a:p>
            <a:endParaRPr lang="en-US" sz="2000" b="0" i="0" dirty="0">
              <a:solidFill>
                <a:schemeClr val="accent1">
                  <a:lumMod val="50000"/>
                </a:schemeClr>
              </a:solidFill>
              <a:effectLst/>
              <a:latin typeface="Oxygen" panose="020B0604020202020204" pitchFamily="2" charset="0"/>
            </a:endParaRPr>
          </a:p>
          <a:p>
            <a:r>
              <a:rPr lang="en-US" sz="2000" b="0" i="0" dirty="0">
                <a:solidFill>
                  <a:schemeClr val="accent1">
                    <a:lumMod val="50000"/>
                  </a:schemeClr>
                </a:solidFill>
                <a:effectLst/>
                <a:latin typeface="Oxygen" panose="020B0604020202020204" pitchFamily="2" charset="0"/>
              </a:rPr>
              <a:t>VIPR provides numerous tools for COs to use for incident blanket purchase agreements (I-BPAs), including…</a:t>
            </a:r>
          </a:p>
          <a:p>
            <a:endParaRPr lang="en-US" sz="2000" b="0" i="0" dirty="0">
              <a:solidFill>
                <a:schemeClr val="accent1">
                  <a:lumMod val="50000"/>
                </a:schemeClr>
              </a:solidFill>
              <a:effectLst/>
              <a:latin typeface="Oxygen" panose="020B0604020202020204" pitchFamily="2" charset="0"/>
            </a:endParaRPr>
          </a:p>
          <a:p>
            <a:pPr lvl="1"/>
            <a:r>
              <a:rPr lang="en-US" sz="1600" b="0" i="0" dirty="0">
                <a:solidFill>
                  <a:schemeClr val="accent1">
                    <a:lumMod val="50000"/>
                  </a:schemeClr>
                </a:solidFill>
                <a:effectLst/>
                <a:latin typeface="Oxygen" panose="020B0604020202020204" pitchFamily="2" charset="0"/>
              </a:rPr>
              <a:t>creation of solicitations and amendments, </a:t>
            </a:r>
          </a:p>
          <a:p>
            <a:pPr lvl="1"/>
            <a:r>
              <a:rPr lang="en-US" sz="1600" b="0" i="0" dirty="0">
                <a:solidFill>
                  <a:schemeClr val="accent1">
                    <a:lumMod val="50000"/>
                  </a:schemeClr>
                </a:solidFill>
                <a:effectLst/>
                <a:latin typeface="Oxygen" panose="020B0604020202020204" pitchFamily="2" charset="0"/>
              </a:rPr>
              <a:t>collection and evaluation of offers, </a:t>
            </a:r>
          </a:p>
          <a:p>
            <a:pPr lvl="1"/>
            <a:r>
              <a:rPr lang="en-US" sz="1600" b="0" i="0" dirty="0">
                <a:solidFill>
                  <a:schemeClr val="accent1">
                    <a:lumMod val="50000"/>
                  </a:schemeClr>
                </a:solidFill>
                <a:effectLst/>
                <a:latin typeface="Oxygen" panose="020B0604020202020204" pitchFamily="2" charset="0"/>
              </a:rPr>
              <a:t>electronic award and modification of agreements, </a:t>
            </a:r>
          </a:p>
          <a:p>
            <a:pPr lvl="1"/>
            <a:r>
              <a:rPr lang="en-US" sz="1600" b="0" i="0" dirty="0">
                <a:solidFill>
                  <a:schemeClr val="accent1">
                    <a:lumMod val="50000"/>
                  </a:schemeClr>
                </a:solidFill>
                <a:effectLst/>
                <a:latin typeface="Oxygen" panose="020B0604020202020204" pitchFamily="2" charset="0"/>
              </a:rPr>
              <a:t>electronic management of contract files, and</a:t>
            </a:r>
          </a:p>
          <a:p>
            <a:pPr lvl="1"/>
            <a:r>
              <a:rPr lang="en-US" sz="1600" b="0" i="0" dirty="0">
                <a:solidFill>
                  <a:schemeClr val="accent1">
                    <a:lumMod val="50000"/>
                  </a:schemeClr>
                </a:solidFill>
                <a:effectLst/>
                <a:latin typeface="Oxygen" panose="020B0604020202020204" pitchFamily="2" charset="0"/>
              </a:rPr>
              <a:t>creation of Dispatch Priority Lists (DPLs).</a:t>
            </a:r>
          </a:p>
          <a:p>
            <a:pPr marL="0" indent="0">
              <a:buNone/>
            </a:pPr>
            <a:endParaRPr lang="en-US" sz="2000" b="0" i="0" dirty="0">
              <a:solidFill>
                <a:schemeClr val="accent1">
                  <a:lumMod val="50000"/>
                </a:schemeClr>
              </a:solidFill>
              <a:effectLst/>
              <a:latin typeface="Oxygen" panose="020B0604020202020204" pitchFamily="2" charset="0"/>
            </a:endParaRPr>
          </a:p>
          <a:p>
            <a:endParaRPr lang="en-US" sz="2000" dirty="0">
              <a:solidFill>
                <a:schemeClr val="accent1">
                  <a:lumMod val="50000"/>
                </a:schemeClr>
              </a:solidFill>
            </a:endParaRPr>
          </a:p>
        </p:txBody>
      </p:sp>
    </p:spTree>
    <p:extLst>
      <p:ext uri="{BB962C8B-B14F-4D97-AF65-F5344CB8AC3E}">
        <p14:creationId xmlns:p14="http://schemas.microsoft.com/office/powerpoint/2010/main" val="248121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83000">
              <a:schemeClr val="tx2">
                <a:lumMod val="20000"/>
                <a:lumOff val="80000"/>
              </a:schemeClr>
            </a:gs>
            <a:gs pos="100000">
              <a:schemeClr val="accent1">
                <a:lumMod val="50000"/>
                <a:shade val="67500"/>
                <a:satMod val="115000"/>
                <a:alpha val="95000"/>
              </a:schemeClr>
            </a:gs>
            <a:gs pos="100000">
              <a:schemeClr val="accent1">
                <a:lumMod val="50000"/>
                <a:shade val="100000"/>
                <a:satMod val="115000"/>
              </a:schemeClr>
            </a:gs>
          </a:gsLst>
          <a:lin ang="27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209255A-33D6-246F-E7E3-52DA3C7462AA}"/>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What is VIPR BPA?</a:t>
            </a:r>
          </a:p>
        </p:txBody>
      </p:sp>
      <p:sp>
        <p:nvSpPr>
          <p:cNvPr id="5" name="Content Placeholder 4">
            <a:extLst>
              <a:ext uri="{FF2B5EF4-FFF2-40B4-BE49-F238E27FC236}">
                <a16:creationId xmlns:a16="http://schemas.microsoft.com/office/drawing/2014/main" id="{48273BFC-C555-842B-4722-CCEDE7915E7A}"/>
              </a:ext>
            </a:extLst>
          </p:cNvPr>
          <p:cNvSpPr>
            <a:spLocks noGrp="1"/>
          </p:cNvSpPr>
          <p:nvPr>
            <p:ph idx="1"/>
          </p:nvPr>
        </p:nvSpPr>
        <p:spPr>
          <a:xfrm>
            <a:off x="1371599" y="2318197"/>
            <a:ext cx="9724031" cy="3683358"/>
          </a:xfrm>
        </p:spPr>
        <p:txBody>
          <a:bodyPr anchor="ctr">
            <a:normAutofit/>
          </a:bodyPr>
          <a:lstStyle/>
          <a:p>
            <a:endParaRPr lang="en-US" sz="2000" b="0" i="0" dirty="0">
              <a:solidFill>
                <a:schemeClr val="accent1">
                  <a:lumMod val="50000"/>
                </a:schemeClr>
              </a:solidFill>
              <a:effectLst/>
              <a:latin typeface="Oxygen" panose="020B0604020202020204" pitchFamily="2" charset="0"/>
            </a:endParaRPr>
          </a:p>
          <a:p>
            <a:pPr marL="241300" marR="49530" lvl="0" indent="-229235">
              <a:lnSpc>
                <a:spcPct val="95000"/>
              </a:lnSpc>
              <a:spcBef>
                <a:spcPts val="240"/>
              </a:spcBef>
              <a:buClr>
                <a:srgbClr val="275BA0"/>
              </a:buClr>
              <a:buSzPct val="110416"/>
              <a:buFontTx/>
              <a:buChar char="•"/>
              <a:tabLst>
                <a:tab pos="241935" algn="l"/>
                <a:tab pos="2651760" algn="l"/>
                <a:tab pos="4475480" algn="l"/>
              </a:tabLst>
            </a:pPr>
            <a:r>
              <a:rPr lang="en-US" sz="2000" spc="-5" dirty="0">
                <a:solidFill>
                  <a:prstClr val="black"/>
                </a:solidFill>
                <a:latin typeface="Arial"/>
                <a:ea typeface="+mn-ea"/>
                <a:cs typeface="Arial"/>
              </a:rPr>
              <a:t>An Incident Blanket Purchase Agreement </a:t>
            </a:r>
            <a:r>
              <a:rPr lang="en-US" sz="2000" dirty="0">
                <a:solidFill>
                  <a:prstClr val="black"/>
                </a:solidFill>
                <a:latin typeface="Arial"/>
                <a:ea typeface="+mn-ea"/>
                <a:cs typeface="Arial"/>
              </a:rPr>
              <a:t>(I-BPA) </a:t>
            </a:r>
            <a:r>
              <a:rPr lang="en-US" sz="2000" spc="-5" dirty="0">
                <a:solidFill>
                  <a:prstClr val="black"/>
                </a:solidFill>
                <a:latin typeface="Arial"/>
                <a:ea typeface="+mn-ea"/>
                <a:cs typeface="Arial"/>
              </a:rPr>
              <a:t>is </a:t>
            </a:r>
            <a:r>
              <a:rPr lang="en-US" sz="2000" dirty="0">
                <a:solidFill>
                  <a:prstClr val="black"/>
                </a:solidFill>
                <a:latin typeface="Arial"/>
                <a:ea typeface="+mn-ea"/>
                <a:cs typeface="Arial"/>
              </a:rPr>
              <a:t>not </a:t>
            </a:r>
            <a:r>
              <a:rPr lang="en-US" sz="2000" spc="-5" dirty="0">
                <a:solidFill>
                  <a:prstClr val="black"/>
                </a:solidFill>
                <a:latin typeface="Arial"/>
                <a:ea typeface="+mn-ea"/>
                <a:cs typeface="Arial"/>
              </a:rPr>
              <a:t>a </a:t>
            </a:r>
            <a:r>
              <a:rPr lang="en-US" sz="2000" dirty="0">
                <a:solidFill>
                  <a:prstClr val="black"/>
                </a:solidFill>
                <a:latin typeface="Arial"/>
                <a:ea typeface="+mn-ea"/>
                <a:cs typeface="Arial"/>
              </a:rPr>
              <a:t>binding</a:t>
            </a:r>
            <a:r>
              <a:rPr lang="en-US" sz="2000" spc="45" dirty="0">
                <a:solidFill>
                  <a:prstClr val="black"/>
                </a:solidFill>
                <a:latin typeface="Arial"/>
                <a:ea typeface="+mn-ea"/>
                <a:cs typeface="Arial"/>
              </a:rPr>
              <a:t> </a:t>
            </a:r>
            <a:r>
              <a:rPr lang="en-US" sz="2000" dirty="0">
                <a:solidFill>
                  <a:prstClr val="black"/>
                </a:solidFill>
                <a:latin typeface="Arial"/>
                <a:ea typeface="+mn-ea"/>
                <a:cs typeface="Arial"/>
              </a:rPr>
              <a:t>contract.	The orders placed against the I-BPA or  </a:t>
            </a:r>
            <a:r>
              <a:rPr lang="en-US" sz="2000" spc="-5" dirty="0">
                <a:solidFill>
                  <a:prstClr val="black"/>
                </a:solidFill>
                <a:latin typeface="Arial"/>
                <a:ea typeface="+mn-ea"/>
                <a:cs typeface="Arial"/>
              </a:rPr>
              <a:t>‘BPA Calls’ are </a:t>
            </a:r>
            <a:r>
              <a:rPr lang="en-US" sz="2000" dirty="0">
                <a:solidFill>
                  <a:prstClr val="black"/>
                </a:solidFill>
                <a:latin typeface="Arial"/>
                <a:ea typeface="+mn-ea"/>
                <a:cs typeface="Arial"/>
              </a:rPr>
              <a:t>the </a:t>
            </a:r>
            <a:r>
              <a:rPr lang="en-US" sz="2000" spc="-5" dirty="0">
                <a:solidFill>
                  <a:prstClr val="black"/>
                </a:solidFill>
                <a:latin typeface="Arial"/>
                <a:ea typeface="+mn-ea"/>
                <a:cs typeface="Arial"/>
              </a:rPr>
              <a:t>binding </a:t>
            </a:r>
            <a:r>
              <a:rPr lang="en-US" sz="2000" dirty="0">
                <a:solidFill>
                  <a:prstClr val="black"/>
                </a:solidFill>
                <a:latin typeface="Arial"/>
                <a:ea typeface="+mn-ea"/>
                <a:cs typeface="Arial"/>
              </a:rPr>
              <a:t>contract </a:t>
            </a:r>
            <a:r>
              <a:rPr lang="en-US" sz="2000" spc="-5" dirty="0">
                <a:solidFill>
                  <a:prstClr val="black"/>
                </a:solidFill>
                <a:latin typeface="Arial"/>
                <a:ea typeface="+mn-ea"/>
                <a:cs typeface="Arial"/>
              </a:rPr>
              <a:t>at </a:t>
            </a:r>
            <a:r>
              <a:rPr lang="en-US" sz="2000" dirty="0">
                <a:solidFill>
                  <a:prstClr val="black"/>
                </a:solidFill>
                <a:latin typeface="Arial"/>
                <a:ea typeface="+mn-ea"/>
                <a:cs typeface="Arial"/>
              </a:rPr>
              <a:t>time </a:t>
            </a:r>
            <a:r>
              <a:rPr lang="en-US" sz="2000" spc="-5" dirty="0">
                <a:solidFill>
                  <a:prstClr val="black"/>
                </a:solidFill>
                <a:latin typeface="Arial"/>
                <a:ea typeface="+mn-ea"/>
                <a:cs typeface="Arial"/>
              </a:rPr>
              <a:t>of order/dispatch. </a:t>
            </a:r>
            <a:r>
              <a:rPr lang="en-US" sz="2000" spc="-5" dirty="0">
                <a:solidFill>
                  <a:srgbClr val="FF0000"/>
                </a:solidFill>
                <a:latin typeface="Arial"/>
                <a:ea typeface="+mn-ea"/>
                <a:cs typeface="Arial"/>
              </a:rPr>
              <a:t> </a:t>
            </a:r>
            <a:r>
              <a:rPr lang="en-US" sz="2000" dirty="0">
                <a:solidFill>
                  <a:srgbClr val="FF0000"/>
                </a:solidFill>
                <a:latin typeface="Arial"/>
                <a:ea typeface="+mn-ea"/>
                <a:cs typeface="Arial"/>
              </a:rPr>
              <a:t>NO GUARANTEE OF WORK.  </a:t>
            </a:r>
            <a:r>
              <a:rPr lang="en-US" sz="2000" dirty="0">
                <a:solidFill>
                  <a:prstClr val="black"/>
                </a:solidFill>
                <a:latin typeface="Arial"/>
                <a:ea typeface="+mn-ea"/>
                <a:cs typeface="Arial"/>
              </a:rPr>
              <a:t>NO FUNDING TIED TO I-</a:t>
            </a:r>
            <a:r>
              <a:rPr lang="en-US" sz="2000" spc="-5" dirty="0">
                <a:solidFill>
                  <a:prstClr val="black"/>
                </a:solidFill>
                <a:latin typeface="Arial"/>
                <a:ea typeface="+mn-ea"/>
                <a:cs typeface="Arial"/>
              </a:rPr>
              <a:t>BPA.</a:t>
            </a:r>
            <a:endParaRPr lang="en-US" sz="2000" dirty="0">
              <a:solidFill>
                <a:prstClr val="black"/>
              </a:solidFill>
              <a:latin typeface="Arial"/>
              <a:ea typeface="+mn-ea"/>
              <a:cs typeface="Arial"/>
            </a:endParaRPr>
          </a:p>
          <a:p>
            <a:pPr marL="241300" marR="5080" lvl="0" indent="-229235">
              <a:lnSpc>
                <a:spcPct val="95000"/>
              </a:lnSpc>
              <a:spcBef>
                <a:spcPts val="2165"/>
              </a:spcBef>
              <a:buClr>
                <a:srgbClr val="275BA0"/>
              </a:buClr>
              <a:buSzPct val="110416"/>
              <a:buFontTx/>
              <a:buChar char="•"/>
              <a:tabLst>
                <a:tab pos="241935" algn="l"/>
                <a:tab pos="2275205" algn="l"/>
                <a:tab pos="3427729" algn="l"/>
                <a:tab pos="4258310" algn="l"/>
              </a:tabLst>
            </a:pPr>
            <a:r>
              <a:rPr lang="en-US" sz="2000" dirty="0">
                <a:solidFill>
                  <a:prstClr val="black"/>
                </a:solidFill>
                <a:latin typeface="Arial"/>
                <a:ea typeface="+mn-ea"/>
                <a:cs typeface="Arial"/>
              </a:rPr>
              <a:t>BPAs </a:t>
            </a:r>
            <a:r>
              <a:rPr lang="en-US" sz="2000" spc="-5" dirty="0">
                <a:solidFill>
                  <a:prstClr val="black"/>
                </a:solidFill>
                <a:latin typeface="Arial"/>
                <a:ea typeface="+mn-ea"/>
                <a:cs typeface="Arial"/>
              </a:rPr>
              <a:t>are established preseason </a:t>
            </a:r>
            <a:r>
              <a:rPr lang="en-US" sz="2000" dirty="0">
                <a:solidFill>
                  <a:prstClr val="black"/>
                </a:solidFill>
                <a:latin typeface="Arial"/>
                <a:ea typeface="+mn-ea"/>
                <a:cs typeface="Arial"/>
              </a:rPr>
              <a:t>to </a:t>
            </a:r>
            <a:r>
              <a:rPr lang="en-US" sz="2000" spc="-5" dirty="0">
                <a:solidFill>
                  <a:prstClr val="black"/>
                </a:solidFill>
                <a:latin typeface="Arial"/>
                <a:ea typeface="+mn-ea"/>
                <a:cs typeface="Arial"/>
              </a:rPr>
              <a:t>fulfill reoccurring needs during </a:t>
            </a:r>
            <a:r>
              <a:rPr lang="en-US" sz="2000" dirty="0">
                <a:solidFill>
                  <a:prstClr val="black"/>
                </a:solidFill>
                <a:latin typeface="Arial"/>
                <a:ea typeface="+mn-ea"/>
                <a:cs typeface="Arial"/>
              </a:rPr>
              <a:t>the</a:t>
            </a:r>
            <a:r>
              <a:rPr lang="en-US" sz="2000" spc="65" dirty="0">
                <a:solidFill>
                  <a:prstClr val="black"/>
                </a:solidFill>
                <a:latin typeface="Arial"/>
                <a:ea typeface="+mn-ea"/>
                <a:cs typeface="Arial"/>
              </a:rPr>
              <a:t> </a:t>
            </a:r>
            <a:r>
              <a:rPr lang="en-US" sz="2000" spc="-5" dirty="0">
                <a:solidFill>
                  <a:prstClr val="black"/>
                </a:solidFill>
                <a:latin typeface="Arial"/>
                <a:ea typeface="+mn-ea"/>
                <a:cs typeface="Arial"/>
              </a:rPr>
              <a:t>fire</a:t>
            </a:r>
            <a:r>
              <a:rPr lang="en-US" sz="2000" spc="20" dirty="0">
                <a:solidFill>
                  <a:prstClr val="black"/>
                </a:solidFill>
                <a:latin typeface="Arial"/>
                <a:ea typeface="+mn-ea"/>
                <a:cs typeface="Arial"/>
              </a:rPr>
              <a:t> </a:t>
            </a:r>
            <a:r>
              <a:rPr lang="en-US" sz="2000" spc="-5" dirty="0">
                <a:solidFill>
                  <a:prstClr val="black"/>
                </a:solidFill>
                <a:latin typeface="Arial"/>
                <a:ea typeface="+mn-ea"/>
                <a:cs typeface="Arial"/>
              </a:rPr>
              <a:t>season.	</a:t>
            </a:r>
            <a:r>
              <a:rPr lang="en-US" sz="2000" dirty="0">
                <a:solidFill>
                  <a:prstClr val="black"/>
                </a:solidFill>
                <a:latin typeface="Arial"/>
                <a:ea typeface="+mn-ea"/>
                <a:cs typeface="Arial"/>
              </a:rPr>
              <a:t>VIPR BPAs </a:t>
            </a:r>
            <a:r>
              <a:rPr lang="en-US" sz="2000" spc="-5" dirty="0">
                <a:solidFill>
                  <a:prstClr val="black"/>
                </a:solidFill>
                <a:latin typeface="Arial"/>
                <a:ea typeface="+mn-ea"/>
                <a:cs typeface="Arial"/>
              </a:rPr>
              <a:t>are </a:t>
            </a:r>
            <a:r>
              <a:rPr lang="en-US" sz="2000" dirty="0">
                <a:solidFill>
                  <a:prstClr val="black"/>
                </a:solidFill>
                <a:latin typeface="Arial"/>
                <a:ea typeface="+mn-ea"/>
                <a:cs typeface="Arial"/>
              </a:rPr>
              <a:t>typically for a </a:t>
            </a:r>
            <a:r>
              <a:rPr lang="en-US" sz="2400" b="1" dirty="0">
                <a:solidFill>
                  <a:prstClr val="black"/>
                </a:solidFill>
                <a:highlight>
                  <a:srgbClr val="FFFF00"/>
                </a:highlight>
                <a:latin typeface="Arial"/>
                <a:ea typeface="+mn-ea"/>
                <a:cs typeface="Arial"/>
              </a:rPr>
              <a:t>5-year</a:t>
            </a:r>
            <a:r>
              <a:rPr lang="en-US" sz="2000" spc="60" dirty="0">
                <a:solidFill>
                  <a:prstClr val="black"/>
                </a:solidFill>
                <a:latin typeface="Arial"/>
                <a:ea typeface="+mn-ea"/>
                <a:cs typeface="Arial"/>
              </a:rPr>
              <a:t> </a:t>
            </a:r>
            <a:r>
              <a:rPr lang="en-US" sz="2000" spc="-5" dirty="0">
                <a:solidFill>
                  <a:prstClr val="black"/>
                </a:solidFill>
                <a:latin typeface="Arial"/>
                <a:ea typeface="+mn-ea"/>
                <a:cs typeface="Arial"/>
              </a:rPr>
              <a:t>duration.</a:t>
            </a:r>
          </a:p>
          <a:p>
            <a:pPr marL="241300" marR="5080" lvl="0" indent="-229235">
              <a:lnSpc>
                <a:spcPct val="95000"/>
              </a:lnSpc>
              <a:spcBef>
                <a:spcPts val="2165"/>
              </a:spcBef>
              <a:buClr>
                <a:srgbClr val="275BA0"/>
              </a:buClr>
              <a:buSzPct val="110416"/>
              <a:buFontTx/>
              <a:buChar char="•"/>
              <a:tabLst>
                <a:tab pos="241935" algn="l"/>
                <a:tab pos="2275205" algn="l"/>
                <a:tab pos="3427729" algn="l"/>
                <a:tab pos="4258310" algn="l"/>
              </a:tabLst>
            </a:pPr>
            <a:r>
              <a:rPr lang="en-US" sz="2000" dirty="0">
                <a:solidFill>
                  <a:prstClr val="black"/>
                </a:solidFill>
                <a:latin typeface="Arial"/>
                <a:ea typeface="+mn-ea"/>
                <a:cs typeface="Arial"/>
              </a:rPr>
              <a:t>BPAs can be used by any of the Government’s Wildland Fire Cooperators, but it is OPTIONAL.</a:t>
            </a:r>
          </a:p>
          <a:p>
            <a:endParaRPr lang="en-US" sz="2000" dirty="0">
              <a:solidFill>
                <a:schemeClr val="accent1">
                  <a:lumMod val="50000"/>
                </a:schemeClr>
              </a:solidFill>
            </a:endParaRPr>
          </a:p>
        </p:txBody>
      </p:sp>
    </p:spTree>
    <p:extLst>
      <p:ext uri="{BB962C8B-B14F-4D97-AF65-F5344CB8AC3E}">
        <p14:creationId xmlns:p14="http://schemas.microsoft.com/office/powerpoint/2010/main" val="3147951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83000">
              <a:schemeClr val="tx2">
                <a:lumMod val="20000"/>
                <a:lumOff val="80000"/>
              </a:schemeClr>
            </a:gs>
            <a:gs pos="100000">
              <a:schemeClr val="accent1">
                <a:lumMod val="50000"/>
                <a:shade val="67500"/>
                <a:satMod val="115000"/>
                <a:alpha val="95000"/>
              </a:schemeClr>
            </a:gs>
            <a:gs pos="100000">
              <a:schemeClr val="accent1">
                <a:lumMod val="50000"/>
                <a:shade val="100000"/>
                <a:satMod val="115000"/>
              </a:schemeClr>
            </a:gs>
          </a:gsLst>
          <a:lin ang="27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209255A-33D6-246F-E7E3-52DA3C7462AA}"/>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What is VIPR BPA?</a:t>
            </a:r>
          </a:p>
        </p:txBody>
      </p:sp>
      <p:sp>
        <p:nvSpPr>
          <p:cNvPr id="5" name="Content Placeholder 4">
            <a:extLst>
              <a:ext uri="{FF2B5EF4-FFF2-40B4-BE49-F238E27FC236}">
                <a16:creationId xmlns:a16="http://schemas.microsoft.com/office/drawing/2014/main" id="{48273BFC-C555-842B-4722-CCEDE7915E7A}"/>
              </a:ext>
            </a:extLst>
          </p:cNvPr>
          <p:cNvSpPr>
            <a:spLocks noGrp="1"/>
          </p:cNvSpPr>
          <p:nvPr>
            <p:ph idx="1"/>
          </p:nvPr>
        </p:nvSpPr>
        <p:spPr>
          <a:xfrm>
            <a:off x="1371599" y="2318197"/>
            <a:ext cx="9724031" cy="3683358"/>
          </a:xfrm>
        </p:spPr>
        <p:txBody>
          <a:bodyPr anchor="ctr">
            <a:normAutofit/>
          </a:bodyPr>
          <a:lstStyle/>
          <a:p>
            <a:pPr marL="297815" marR="5080" lvl="0" indent="-285750">
              <a:lnSpc>
                <a:spcPct val="95000"/>
              </a:lnSpc>
              <a:spcBef>
                <a:spcPts val="240"/>
              </a:spcBef>
              <a:buClr>
                <a:srgbClr val="275BA0"/>
              </a:buClr>
              <a:buSzPct val="110416"/>
              <a:buFont typeface="Wingdings" panose="05000000000000000000" pitchFamily="2" charset="2"/>
              <a:buChar char="§"/>
              <a:tabLst>
                <a:tab pos="241935" algn="l"/>
                <a:tab pos="4035425" algn="l"/>
                <a:tab pos="6765290" algn="l"/>
              </a:tabLst>
            </a:pPr>
            <a:r>
              <a:rPr lang="en-US" sz="2000" spc="-5" dirty="0">
                <a:solidFill>
                  <a:prstClr val="black"/>
                </a:solidFill>
                <a:latin typeface="Arial"/>
                <a:ea typeface="+mn-ea"/>
                <a:cs typeface="Arial"/>
              </a:rPr>
              <a:t>Each </a:t>
            </a:r>
            <a:r>
              <a:rPr lang="en-US" sz="2000" dirty="0">
                <a:solidFill>
                  <a:prstClr val="black"/>
                </a:solidFill>
                <a:latin typeface="Arial"/>
                <a:ea typeface="+mn-ea"/>
                <a:cs typeface="Arial"/>
              </a:rPr>
              <a:t>VIPR </a:t>
            </a:r>
            <a:r>
              <a:rPr lang="en-US" sz="2000" spc="-5" dirty="0">
                <a:solidFill>
                  <a:prstClr val="black"/>
                </a:solidFill>
                <a:latin typeface="Arial"/>
                <a:ea typeface="+mn-ea"/>
                <a:cs typeface="Arial"/>
              </a:rPr>
              <a:t>advertisement has</a:t>
            </a:r>
            <a:r>
              <a:rPr lang="en-US" sz="2000" spc="95" dirty="0">
                <a:solidFill>
                  <a:prstClr val="black"/>
                </a:solidFill>
                <a:latin typeface="Arial"/>
                <a:ea typeface="+mn-ea"/>
                <a:cs typeface="Arial"/>
              </a:rPr>
              <a:t> </a:t>
            </a:r>
            <a:r>
              <a:rPr lang="en-US" sz="2000" spc="-5" dirty="0">
                <a:solidFill>
                  <a:prstClr val="black"/>
                </a:solidFill>
                <a:latin typeface="Arial"/>
                <a:ea typeface="+mn-ea"/>
                <a:cs typeface="Arial"/>
              </a:rPr>
              <a:t>multiple</a:t>
            </a:r>
            <a:r>
              <a:rPr lang="en-US" sz="2000" spc="40" dirty="0">
                <a:solidFill>
                  <a:prstClr val="black"/>
                </a:solidFill>
                <a:latin typeface="Arial"/>
                <a:ea typeface="+mn-ea"/>
                <a:cs typeface="Arial"/>
              </a:rPr>
              <a:t> </a:t>
            </a:r>
            <a:r>
              <a:rPr lang="en-US" sz="2000" spc="-5" dirty="0">
                <a:solidFill>
                  <a:prstClr val="black"/>
                </a:solidFill>
                <a:latin typeface="Arial"/>
                <a:ea typeface="+mn-ea"/>
                <a:cs typeface="Arial"/>
              </a:rPr>
              <a:t>awards. Each</a:t>
            </a:r>
            <a:r>
              <a:rPr lang="en-US" sz="2000" spc="-70" dirty="0">
                <a:solidFill>
                  <a:prstClr val="black"/>
                </a:solidFill>
                <a:latin typeface="Arial"/>
                <a:ea typeface="+mn-ea"/>
                <a:cs typeface="Arial"/>
              </a:rPr>
              <a:t> </a:t>
            </a:r>
            <a:r>
              <a:rPr lang="en-US" sz="2000" spc="-5" dirty="0">
                <a:solidFill>
                  <a:prstClr val="black"/>
                </a:solidFill>
                <a:latin typeface="Arial"/>
                <a:ea typeface="+mn-ea"/>
                <a:cs typeface="Arial"/>
              </a:rPr>
              <a:t>Award </a:t>
            </a:r>
            <a:r>
              <a:rPr lang="en-US" sz="2000" dirty="0">
                <a:solidFill>
                  <a:prstClr val="black"/>
                </a:solidFill>
                <a:latin typeface="Arial"/>
                <a:ea typeface="+mn-ea"/>
                <a:cs typeface="Arial"/>
              </a:rPr>
              <a:t>is </a:t>
            </a:r>
            <a:r>
              <a:rPr lang="en-US" sz="2000" spc="-5" dirty="0">
                <a:solidFill>
                  <a:prstClr val="black"/>
                </a:solidFill>
                <a:latin typeface="Arial"/>
                <a:ea typeface="+mn-ea"/>
                <a:cs typeface="Arial"/>
              </a:rPr>
              <a:t>tied </a:t>
            </a:r>
            <a:r>
              <a:rPr lang="en-US" sz="2000" dirty="0">
                <a:solidFill>
                  <a:prstClr val="black"/>
                </a:solidFill>
                <a:latin typeface="Arial"/>
                <a:ea typeface="+mn-ea"/>
                <a:cs typeface="Arial"/>
              </a:rPr>
              <a:t>to a</a:t>
            </a:r>
            <a:r>
              <a:rPr lang="en-US" sz="2000" spc="45" dirty="0">
                <a:solidFill>
                  <a:prstClr val="black"/>
                </a:solidFill>
                <a:latin typeface="Arial"/>
                <a:ea typeface="+mn-ea"/>
                <a:cs typeface="Arial"/>
              </a:rPr>
              <a:t> </a:t>
            </a:r>
            <a:r>
              <a:rPr lang="en-US" sz="2000" spc="-5" dirty="0">
                <a:solidFill>
                  <a:prstClr val="black"/>
                </a:solidFill>
                <a:latin typeface="Arial"/>
                <a:ea typeface="+mn-ea"/>
                <a:cs typeface="Arial"/>
              </a:rPr>
              <a:t>dispatch</a:t>
            </a:r>
            <a:r>
              <a:rPr lang="en-US" sz="2000" spc="25" dirty="0">
                <a:solidFill>
                  <a:prstClr val="black"/>
                </a:solidFill>
                <a:latin typeface="Arial"/>
                <a:ea typeface="+mn-ea"/>
                <a:cs typeface="Arial"/>
              </a:rPr>
              <a:t> </a:t>
            </a:r>
            <a:r>
              <a:rPr lang="en-US" sz="2000" spc="-5" dirty="0">
                <a:solidFill>
                  <a:prstClr val="black"/>
                </a:solidFill>
                <a:latin typeface="Arial"/>
                <a:ea typeface="+mn-ea"/>
                <a:cs typeface="Arial"/>
              </a:rPr>
              <a:t>center. </a:t>
            </a:r>
          </a:p>
          <a:p>
            <a:pPr marL="297815" marR="5080" lvl="0" indent="-285750">
              <a:lnSpc>
                <a:spcPct val="95000"/>
              </a:lnSpc>
              <a:spcBef>
                <a:spcPts val="240"/>
              </a:spcBef>
              <a:buClr>
                <a:srgbClr val="275BA0"/>
              </a:buClr>
              <a:buSzPct val="110416"/>
              <a:buFont typeface="Wingdings" panose="05000000000000000000" pitchFamily="2" charset="2"/>
              <a:buChar char="§"/>
              <a:tabLst>
                <a:tab pos="241935" algn="l"/>
                <a:tab pos="4035425" algn="l"/>
                <a:tab pos="6765290" algn="l"/>
              </a:tabLst>
            </a:pPr>
            <a:endParaRPr lang="en-US" sz="2000" spc="-5" dirty="0">
              <a:solidFill>
                <a:prstClr val="black"/>
              </a:solidFill>
              <a:latin typeface="Arial"/>
              <a:ea typeface="+mn-ea"/>
              <a:cs typeface="Arial"/>
            </a:endParaRPr>
          </a:p>
          <a:p>
            <a:pPr marL="297815" marR="5080" lvl="0" indent="-285750">
              <a:lnSpc>
                <a:spcPct val="95000"/>
              </a:lnSpc>
              <a:spcBef>
                <a:spcPts val="240"/>
              </a:spcBef>
              <a:buClr>
                <a:srgbClr val="275BA0"/>
              </a:buClr>
              <a:buSzPct val="110416"/>
              <a:buFont typeface="Wingdings" panose="05000000000000000000" pitchFamily="2" charset="2"/>
              <a:buChar char="§"/>
              <a:tabLst>
                <a:tab pos="241935" algn="l"/>
                <a:tab pos="4035425" algn="l"/>
                <a:tab pos="6765290" algn="l"/>
              </a:tabLst>
            </a:pPr>
            <a:r>
              <a:rPr lang="en-US" sz="2000" spc="-5" dirty="0">
                <a:solidFill>
                  <a:prstClr val="black"/>
                </a:solidFill>
                <a:latin typeface="Arial"/>
                <a:ea typeface="+mn-ea"/>
                <a:cs typeface="Arial"/>
              </a:rPr>
              <a:t>Ranking </a:t>
            </a:r>
            <a:r>
              <a:rPr lang="en-US" sz="2000" dirty="0">
                <a:solidFill>
                  <a:prstClr val="black"/>
                </a:solidFill>
                <a:latin typeface="Arial"/>
                <a:ea typeface="+mn-ea"/>
                <a:cs typeface="Arial"/>
              </a:rPr>
              <a:t>is determined by </a:t>
            </a:r>
            <a:r>
              <a:rPr lang="en-US" sz="2000" spc="-5" dirty="0">
                <a:solidFill>
                  <a:prstClr val="black"/>
                </a:solidFill>
                <a:latin typeface="Arial"/>
                <a:ea typeface="+mn-ea"/>
                <a:cs typeface="Arial"/>
              </a:rPr>
              <a:t>software </a:t>
            </a:r>
            <a:r>
              <a:rPr lang="en-US" sz="2000" dirty="0">
                <a:solidFill>
                  <a:prstClr val="black"/>
                </a:solidFill>
                <a:latin typeface="Arial"/>
                <a:ea typeface="+mn-ea"/>
                <a:cs typeface="Arial"/>
              </a:rPr>
              <a:t>program </a:t>
            </a:r>
            <a:r>
              <a:rPr lang="en-US" sz="2000" spc="-5" dirty="0">
                <a:solidFill>
                  <a:prstClr val="black"/>
                </a:solidFill>
                <a:latin typeface="Arial"/>
                <a:ea typeface="+mn-ea"/>
                <a:cs typeface="Arial"/>
              </a:rPr>
              <a:t>within VIPR.  Each “advantage” will be clearly listed within </a:t>
            </a:r>
            <a:r>
              <a:rPr lang="en-US" sz="2000" dirty="0">
                <a:solidFill>
                  <a:prstClr val="black"/>
                </a:solidFill>
                <a:latin typeface="Arial"/>
                <a:ea typeface="+mn-ea"/>
                <a:cs typeface="Arial"/>
              </a:rPr>
              <a:t>the </a:t>
            </a:r>
            <a:r>
              <a:rPr lang="en-US" sz="2000" spc="-5" dirty="0">
                <a:solidFill>
                  <a:prstClr val="black"/>
                </a:solidFill>
                <a:latin typeface="Arial"/>
                <a:ea typeface="+mn-ea"/>
                <a:cs typeface="Arial"/>
              </a:rPr>
              <a:t>solicitation. </a:t>
            </a:r>
          </a:p>
          <a:p>
            <a:pPr marL="297815" marR="5080" lvl="0" indent="-285750">
              <a:lnSpc>
                <a:spcPct val="95000"/>
              </a:lnSpc>
              <a:spcBef>
                <a:spcPts val="240"/>
              </a:spcBef>
              <a:buClr>
                <a:srgbClr val="275BA0"/>
              </a:buClr>
              <a:buSzPct val="110416"/>
              <a:buFont typeface="Wingdings" panose="05000000000000000000" pitchFamily="2" charset="2"/>
              <a:buChar char="§"/>
              <a:tabLst>
                <a:tab pos="241935" algn="l"/>
                <a:tab pos="4035425" algn="l"/>
                <a:tab pos="6765290" algn="l"/>
              </a:tabLst>
            </a:pPr>
            <a:endParaRPr lang="en-US" sz="2000" spc="-5" dirty="0">
              <a:solidFill>
                <a:prstClr val="black"/>
              </a:solidFill>
              <a:latin typeface="Arial"/>
              <a:cs typeface="Arial"/>
            </a:endParaRPr>
          </a:p>
          <a:p>
            <a:pPr marL="297815" marR="5080" lvl="0" indent="-285750">
              <a:lnSpc>
                <a:spcPct val="95000"/>
              </a:lnSpc>
              <a:spcBef>
                <a:spcPts val="240"/>
              </a:spcBef>
              <a:buClr>
                <a:srgbClr val="275BA0"/>
              </a:buClr>
              <a:buSzPct val="110416"/>
              <a:buFont typeface="Wingdings" panose="05000000000000000000" pitchFamily="2" charset="2"/>
              <a:buChar char="§"/>
              <a:tabLst>
                <a:tab pos="241935" algn="l"/>
                <a:tab pos="4035425" algn="l"/>
                <a:tab pos="6765290" algn="l"/>
              </a:tabLst>
            </a:pPr>
            <a:r>
              <a:rPr lang="en-US" sz="2000" spc="-5" dirty="0">
                <a:solidFill>
                  <a:prstClr val="black"/>
                </a:solidFill>
                <a:latin typeface="Arial"/>
                <a:ea typeface="+mn-ea"/>
                <a:cs typeface="Arial"/>
              </a:rPr>
              <a:t>When there is an incident, after Agency and Cooperator resources have been used, the local DPL of the closest dispatch center is then used in ranked order to contact contracted VIPR vendors.</a:t>
            </a:r>
          </a:p>
          <a:p>
            <a:endParaRPr lang="en-US" sz="2000" b="0" i="0" dirty="0">
              <a:solidFill>
                <a:schemeClr val="accent1">
                  <a:lumMod val="50000"/>
                </a:schemeClr>
              </a:solidFill>
              <a:effectLst/>
              <a:latin typeface="Oxygen" panose="020B0604020202020204" pitchFamily="2" charset="0"/>
            </a:endParaRPr>
          </a:p>
          <a:p>
            <a:endParaRPr lang="en-US" sz="2000" dirty="0">
              <a:solidFill>
                <a:schemeClr val="accent1">
                  <a:lumMod val="50000"/>
                </a:schemeClr>
              </a:solidFill>
            </a:endParaRPr>
          </a:p>
        </p:txBody>
      </p:sp>
    </p:spTree>
    <p:extLst>
      <p:ext uri="{BB962C8B-B14F-4D97-AF65-F5344CB8AC3E}">
        <p14:creationId xmlns:p14="http://schemas.microsoft.com/office/powerpoint/2010/main" val="4051987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83000">
              <a:schemeClr val="tx2">
                <a:lumMod val="20000"/>
                <a:lumOff val="80000"/>
              </a:schemeClr>
            </a:gs>
            <a:gs pos="100000">
              <a:schemeClr val="accent1">
                <a:lumMod val="50000"/>
                <a:shade val="67500"/>
                <a:satMod val="115000"/>
                <a:alpha val="95000"/>
              </a:schemeClr>
            </a:gs>
            <a:gs pos="100000">
              <a:schemeClr val="accent1">
                <a:lumMod val="50000"/>
                <a:shade val="100000"/>
                <a:satMod val="115000"/>
              </a:schemeClr>
            </a:gs>
          </a:gsLst>
          <a:lin ang="27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209255A-33D6-246F-E7E3-52DA3C7462AA}"/>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EXAMPLE OF A DPL</a:t>
            </a:r>
          </a:p>
        </p:txBody>
      </p:sp>
      <p:sp>
        <p:nvSpPr>
          <p:cNvPr id="5" name="Content Placeholder 4">
            <a:extLst>
              <a:ext uri="{FF2B5EF4-FFF2-40B4-BE49-F238E27FC236}">
                <a16:creationId xmlns:a16="http://schemas.microsoft.com/office/drawing/2014/main" id="{48273BFC-C555-842B-4722-CCEDE7915E7A}"/>
              </a:ext>
            </a:extLst>
          </p:cNvPr>
          <p:cNvSpPr>
            <a:spLocks noGrp="1"/>
          </p:cNvSpPr>
          <p:nvPr>
            <p:ph idx="1"/>
          </p:nvPr>
        </p:nvSpPr>
        <p:spPr>
          <a:xfrm>
            <a:off x="1371599" y="2318197"/>
            <a:ext cx="9724031" cy="3683358"/>
          </a:xfrm>
        </p:spPr>
        <p:txBody>
          <a:bodyPr anchor="ctr">
            <a:normAutofit/>
          </a:bodyPr>
          <a:lstStyle/>
          <a:p>
            <a:endParaRPr lang="en-US" sz="2000" b="0" i="0" dirty="0">
              <a:solidFill>
                <a:schemeClr val="accent1">
                  <a:lumMod val="50000"/>
                </a:schemeClr>
              </a:solidFill>
              <a:effectLst/>
              <a:latin typeface="Oxygen" panose="020B0604020202020204" pitchFamily="2" charset="0"/>
            </a:endParaRPr>
          </a:p>
          <a:p>
            <a:endParaRPr lang="en-US" sz="2000" dirty="0">
              <a:solidFill>
                <a:schemeClr val="accent1">
                  <a:lumMod val="50000"/>
                </a:schemeClr>
              </a:solidFill>
            </a:endParaRPr>
          </a:p>
        </p:txBody>
      </p:sp>
      <p:sp>
        <p:nvSpPr>
          <p:cNvPr id="2" name="TextBox 1">
            <a:extLst>
              <a:ext uri="{FF2B5EF4-FFF2-40B4-BE49-F238E27FC236}">
                <a16:creationId xmlns:a16="http://schemas.microsoft.com/office/drawing/2014/main" id="{1CD307CF-B6FA-F8E8-BC62-AE9130200DAD}"/>
              </a:ext>
            </a:extLst>
          </p:cNvPr>
          <p:cNvSpPr txBox="1"/>
          <p:nvPr/>
        </p:nvSpPr>
        <p:spPr>
          <a:xfrm>
            <a:off x="1371599" y="2006353"/>
            <a:ext cx="3839593" cy="1281954"/>
          </a:xfrm>
          <a:prstGeom prst="rect">
            <a:avLst/>
          </a:prstGeom>
          <a:noFill/>
        </p:spPr>
        <p:txBody>
          <a:bodyPr wrap="square" rtlCol="0">
            <a:spAutoFit/>
          </a:bodyPr>
          <a:lstStyle/>
          <a:p>
            <a:pPr marL="12700" marR="5080">
              <a:lnSpc>
                <a:spcPct val="107100"/>
              </a:lnSpc>
              <a:spcBef>
                <a:spcPts val="100"/>
              </a:spcBef>
            </a:pPr>
            <a:r>
              <a:rPr lang="en-US" sz="1800" spc="-5">
                <a:latin typeface="Arial"/>
                <a:ea typeface="+mn-ea"/>
                <a:cs typeface="Arial"/>
              </a:rPr>
              <a:t>Phoenix Interagency Dispatch Center </a:t>
            </a:r>
          </a:p>
          <a:p>
            <a:pPr marL="12700" marR="5080">
              <a:lnSpc>
                <a:spcPct val="107100"/>
              </a:lnSpc>
              <a:spcBef>
                <a:spcPts val="100"/>
              </a:spcBef>
            </a:pPr>
            <a:r>
              <a:rPr lang="en-US" sz="1800" spc="-5">
                <a:latin typeface="Arial"/>
                <a:ea typeface="+mn-ea"/>
                <a:cs typeface="Arial"/>
              </a:rPr>
              <a:t>Crew Carrier Bus</a:t>
            </a:r>
            <a:endParaRPr lang="en-US" sz="1800">
              <a:latin typeface="Arial"/>
              <a:ea typeface="+mn-ea"/>
              <a:cs typeface="Arial"/>
            </a:endParaRPr>
          </a:p>
          <a:p>
            <a:pPr marL="12700" marR="5080">
              <a:lnSpc>
                <a:spcPct val="107100"/>
              </a:lnSpc>
              <a:spcBef>
                <a:spcPts val="100"/>
              </a:spcBef>
            </a:pPr>
            <a:r>
              <a:rPr lang="en-US" sz="1800" spc="-5">
                <a:latin typeface="Arial"/>
                <a:ea typeface="Verdana"/>
                <a:cs typeface="Arial"/>
              </a:rPr>
              <a:t>Published On: 04/12/2022 10:11:42</a:t>
            </a:r>
            <a:endParaRPr lang="en-US" sz="1800" spc="-5" dirty="0">
              <a:latin typeface="Arial"/>
              <a:cs typeface="Arial"/>
            </a:endParaRPr>
          </a:p>
        </p:txBody>
      </p:sp>
      <p:pic>
        <p:nvPicPr>
          <p:cNvPr id="6" name="Picture 12" descr="DPL Screenshot.png">
            <a:extLst>
              <a:ext uri="{FF2B5EF4-FFF2-40B4-BE49-F238E27FC236}">
                <a16:creationId xmlns:a16="http://schemas.microsoft.com/office/drawing/2014/main" id="{F7B4E5D4-EA2B-F10A-EA12-45D72558E384}"/>
              </a:ext>
            </a:extLst>
          </p:cNvPr>
          <p:cNvPicPr>
            <a:picLocks noChangeAspect="1"/>
          </p:cNvPicPr>
          <p:nvPr/>
        </p:nvPicPr>
        <p:blipFill>
          <a:blip r:embed="rId2"/>
          <a:stretch>
            <a:fillRect/>
          </a:stretch>
        </p:blipFill>
        <p:spPr>
          <a:xfrm>
            <a:off x="1451498" y="3488331"/>
            <a:ext cx="8979764" cy="2601751"/>
          </a:xfrm>
          <a:prstGeom prst="rect">
            <a:avLst/>
          </a:prstGeom>
        </p:spPr>
      </p:pic>
      <p:sp>
        <p:nvSpPr>
          <p:cNvPr id="7" name="TextBox 6">
            <a:extLst>
              <a:ext uri="{FF2B5EF4-FFF2-40B4-BE49-F238E27FC236}">
                <a16:creationId xmlns:a16="http://schemas.microsoft.com/office/drawing/2014/main" id="{65246CD9-6F0F-6308-D4C2-563FE924DD5F}"/>
              </a:ext>
            </a:extLst>
          </p:cNvPr>
          <p:cNvSpPr txBox="1"/>
          <p:nvPr/>
        </p:nvSpPr>
        <p:spPr>
          <a:xfrm>
            <a:off x="1482571" y="6313399"/>
            <a:ext cx="8780015" cy="369332"/>
          </a:xfrm>
          <a:prstGeom prst="rect">
            <a:avLst/>
          </a:prstGeom>
          <a:noFill/>
        </p:spPr>
        <p:txBody>
          <a:bodyPr wrap="square" rtlCol="0">
            <a:spAutoFit/>
          </a:bodyPr>
          <a:lstStyle/>
          <a:p>
            <a:pPr marL="0" indent="0">
              <a:buNone/>
            </a:pPr>
            <a:r>
              <a:rPr lang="en-US" sz="1800" b="0" i="0">
                <a:solidFill>
                  <a:schemeClr val="accent1">
                    <a:lumMod val="50000"/>
                  </a:schemeClr>
                </a:solidFill>
                <a:effectLst/>
                <a:latin typeface="Oxygen" panose="020B0604020202020204" pitchFamily="2" charset="0"/>
              </a:rPr>
              <a:t>DPL - </a:t>
            </a:r>
            <a:r>
              <a:rPr lang="en-US" sz="1800" b="0" i="0">
                <a:solidFill>
                  <a:schemeClr val="accent1">
                    <a:lumMod val="50000"/>
                  </a:schemeClr>
                </a:solidFill>
                <a:effectLst/>
                <a:latin typeface="Oxygen" panose="020B0604020202020204" pitchFamily="2" charset="0"/>
                <a:hlinkClick r:id="rId3"/>
              </a:rPr>
              <a:t>https://www.fs.usda.gov/business/incident/dispatch.php?tab=tab_d</a:t>
            </a:r>
            <a:endParaRPr lang="en-US" sz="1800" b="0" i="0" dirty="0">
              <a:solidFill>
                <a:schemeClr val="accent1">
                  <a:lumMod val="50000"/>
                </a:schemeClr>
              </a:solidFill>
              <a:effectLst/>
              <a:latin typeface="Oxygen" panose="020B0604020202020204" pitchFamily="2" charset="0"/>
            </a:endParaRPr>
          </a:p>
        </p:txBody>
      </p:sp>
    </p:spTree>
    <p:extLst>
      <p:ext uri="{BB962C8B-B14F-4D97-AF65-F5344CB8AC3E}">
        <p14:creationId xmlns:p14="http://schemas.microsoft.com/office/powerpoint/2010/main" val="408191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alpha val="60000"/>
              </a:schemeClr>
            </a:gs>
            <a:gs pos="100000">
              <a:schemeClr val="accent1">
                <a:lumMod val="50000"/>
                <a:shade val="67500"/>
                <a:satMod val="115000"/>
                <a:alpha val="95000"/>
              </a:schemeClr>
            </a:gs>
            <a:gs pos="100000">
              <a:schemeClr val="accent1">
                <a:lumMod val="50000"/>
                <a:shade val="100000"/>
                <a:satMod val="115000"/>
              </a:schemeClr>
            </a:gs>
          </a:gsLst>
          <a:lin ang="27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0996CD8-8A4D-8807-7BDC-AE245085DCA9}"/>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What types of equipment fall under VIPR?</a:t>
            </a:r>
          </a:p>
        </p:txBody>
      </p:sp>
      <p:pic>
        <p:nvPicPr>
          <p:cNvPr id="8" name="Content Placeholder 7" descr="Table&#10;&#10;Description automatically generated">
            <a:extLst>
              <a:ext uri="{FF2B5EF4-FFF2-40B4-BE49-F238E27FC236}">
                <a16:creationId xmlns:a16="http://schemas.microsoft.com/office/drawing/2014/main" id="{775D00A7-CCF4-6E0B-8975-C7D0399F9DF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10937" y="1953419"/>
            <a:ext cx="7588155" cy="4501972"/>
          </a:xfrm>
        </p:spPr>
      </p:pic>
    </p:spTree>
    <p:extLst>
      <p:ext uri="{BB962C8B-B14F-4D97-AF65-F5344CB8AC3E}">
        <p14:creationId xmlns:p14="http://schemas.microsoft.com/office/powerpoint/2010/main" val="17289488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30861</TotalTime>
  <Words>2196</Words>
  <Application>Microsoft Office PowerPoint</Application>
  <PresentationFormat>Widescreen</PresentationFormat>
  <Paragraphs>251</Paragraphs>
  <Slides>37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Calibri Light</vt:lpstr>
      <vt:lpstr>Oxygen</vt:lpstr>
      <vt:lpstr>Times New Roman</vt:lpstr>
      <vt:lpstr>Wingdings</vt:lpstr>
      <vt:lpstr>Office Theme</vt:lpstr>
      <vt:lpstr>PowerPoint Presentation</vt:lpstr>
      <vt:lpstr>Virtual Incident Procurement (VIPR)</vt:lpstr>
      <vt:lpstr>Forest Service Regions</vt:lpstr>
      <vt:lpstr>Dispatch Centers</vt:lpstr>
      <vt:lpstr>What is VIPR?</vt:lpstr>
      <vt:lpstr>What is VIPR BPA?</vt:lpstr>
      <vt:lpstr>What is VIPR BPA?</vt:lpstr>
      <vt:lpstr>EXAMPLE OF A DPL</vt:lpstr>
      <vt:lpstr>What types of equipment fall under VIPR?</vt:lpstr>
      <vt:lpstr>When are solicitations issued?</vt:lpstr>
      <vt:lpstr>VIPR changes for 2023</vt:lpstr>
      <vt:lpstr>VIPR changes for 2023</vt:lpstr>
      <vt:lpstr>VIPR changes for 2023</vt:lpstr>
      <vt:lpstr>VIPR changes for 2023</vt:lpstr>
      <vt:lpstr>VIPR changes for 2023</vt:lpstr>
      <vt:lpstr>How to look up VIPR contracts</vt:lpstr>
      <vt:lpstr>VIPR Finance Copies</vt:lpstr>
      <vt:lpstr>PowerPoint Presentation</vt:lpstr>
      <vt:lpstr>PowerPoint Presentation</vt:lpstr>
      <vt:lpstr>PowerPoint Presentation</vt:lpstr>
      <vt:lpstr>Other Agreement Types</vt:lpstr>
      <vt:lpstr>Land Use Agreements (LUA)  </vt:lpstr>
      <vt:lpstr>Land Use Agreements (LUA)  </vt:lpstr>
      <vt:lpstr>Land Use Agreements (LUA)  </vt:lpstr>
      <vt:lpstr> Emergency Equipment Rental Agreements(EERA)</vt:lpstr>
      <vt:lpstr>Emergency Equipment Rental Agreements(EERA)</vt:lpstr>
      <vt:lpstr> VIPR contract or an EERA/LUA Agreement? </vt:lpstr>
      <vt:lpstr>VIPR or EERA?</vt:lpstr>
      <vt:lpstr>VIPR or EERA?</vt:lpstr>
      <vt:lpstr>At-Incident Management Support (AIMS)</vt:lpstr>
      <vt:lpstr>Vendor Key Links</vt:lpstr>
      <vt:lpstr>Crews</vt:lpstr>
      <vt:lpstr>Type 2 Initial Attack (IA)</vt:lpstr>
      <vt:lpstr>Type 2 Hand Crew</vt:lpstr>
      <vt:lpstr>Transport Pay Matrix</vt:lpstr>
      <vt:lpstr>VIPR Quick Reference Guide 2023</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VIPR CONTRACTS</dc:title>
  <dc:creator>Oneal, Sean</dc:creator>
  <cp:lastModifiedBy>Oneal, Sean</cp:lastModifiedBy>
  <cp:revision>19</cp:revision>
  <dcterms:created xsi:type="dcterms:W3CDTF">2023-04-18T23:09:57Z</dcterms:created>
  <dcterms:modified xsi:type="dcterms:W3CDTF">2023-05-16T04:12:19Z</dcterms:modified>
</cp:coreProperties>
</file>